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13"/>
  </p:notesMasterIdLst>
  <p:sldIdLst>
    <p:sldId id="256" r:id="rId2"/>
    <p:sldId id="258" r:id="rId3"/>
    <p:sldId id="259" r:id="rId4"/>
    <p:sldId id="267" r:id="rId5"/>
    <p:sldId id="266" r:id="rId6"/>
    <p:sldId id="262" r:id="rId7"/>
    <p:sldId id="269" r:id="rId8"/>
    <p:sldId id="261" r:id="rId9"/>
    <p:sldId id="265" r:id="rId10"/>
    <p:sldId id="260" r:id="rId11"/>
    <p:sldId id="264" r:id="rId1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A1AE7-8D7C-4F1D-9AFC-638BA51746A2}" v="787" vWet="788" dt="2021-08-19T20:42:58.915"/>
    <p1510:client id="{342DAE96-7980-6954-F0E4-9DCA4974B644}" v="70" dt="2021-08-19T20:38:43.109"/>
    <p1510:client id="{4FECF937-AC34-D35F-543C-70C0D1D8DED6}" v="28" dt="2021-08-19T17:14:47.187"/>
    <p1510:client id="{8C0C0182-E281-472C-A0FB-7CC1B4DE4F9B}" v="476" dt="2021-08-19T16:24:13.160"/>
    <p1510:client id="{8E395E62-768F-4008-8E50-885CFF1A2D69}" v="737" dt="2021-08-19T16:07:56.692"/>
    <p1510:client id="{D18E659F-1CB7-E241-9765-D74AB4858570}" v="2925" dt="2021-08-19T20:48:46.591"/>
    <p1510:client id="{DD774E91-37AC-0A9A-E7E1-E05215FDCFA4}" v="52" dt="2021-08-19T16:57:47.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p:restoredTop sz="97030"/>
  </p:normalViewPr>
  <p:slideViewPr>
    <p:cSldViewPr snapToGrid="0">
      <p:cViewPr>
        <p:scale>
          <a:sx n="125" d="100"/>
          <a:sy n="125" d="100"/>
        </p:scale>
        <p:origin x="560"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FE4242-106A-6741-9441-1E79E14D57B8}" type="datetimeFigureOut">
              <a:rPr lang="en-CA" smtClean="0"/>
              <a:t>2021-08-19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EF7E3D-0127-3445-BC62-DD797695B860}" type="slidenum">
              <a:rPr lang="en-CA" smtClean="0"/>
              <a:t>‹#›</a:t>
            </a:fld>
            <a:endParaRPr lang="en-CA"/>
          </a:p>
        </p:txBody>
      </p:sp>
    </p:spTree>
    <p:extLst>
      <p:ext uri="{BB962C8B-B14F-4D97-AF65-F5344CB8AC3E}">
        <p14:creationId xmlns:p14="http://schemas.microsoft.com/office/powerpoint/2010/main" val="692835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9FEF7E3D-0127-3445-BC62-DD797695B860}" type="slidenum">
              <a:rPr lang="en-CA" smtClean="0"/>
              <a:t>2</a:t>
            </a:fld>
            <a:endParaRPr lang="en-CA"/>
          </a:p>
        </p:txBody>
      </p:sp>
    </p:spTree>
    <p:extLst>
      <p:ext uri="{BB962C8B-B14F-4D97-AF65-F5344CB8AC3E}">
        <p14:creationId xmlns:p14="http://schemas.microsoft.com/office/powerpoint/2010/main" val="341097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[1] Stringer, Carsen, et al. “Spontaneous </a:t>
            </a:r>
            <a:r>
              <a:rPr lang="en-GB" sz="1200" b="0" i="0" kern="1200" dirty="0" err="1">
                <a:solidFill>
                  <a:schemeClr val="tx1"/>
                </a:solidFill>
                <a:effectLst/>
                <a:latin typeface="+mn-lt"/>
                <a:ea typeface="+mn-ea"/>
                <a:cs typeface="+mn-cs"/>
              </a:rPr>
              <a:t>behaviors</a:t>
            </a:r>
            <a:r>
              <a:rPr lang="en-GB" sz="1200" b="0" i="0" kern="1200" dirty="0">
                <a:solidFill>
                  <a:schemeClr val="tx1"/>
                </a:solidFill>
                <a:effectLst/>
                <a:latin typeface="+mn-lt"/>
                <a:ea typeface="+mn-ea"/>
                <a:cs typeface="+mn-cs"/>
              </a:rPr>
              <a:t> drive multidimensional, </a:t>
            </a:r>
            <a:r>
              <a:rPr lang="en-GB" sz="1200" b="0" i="0" kern="1200" dirty="0" err="1">
                <a:solidFill>
                  <a:schemeClr val="tx1"/>
                </a:solidFill>
                <a:effectLst/>
                <a:latin typeface="+mn-lt"/>
                <a:ea typeface="+mn-ea"/>
                <a:cs typeface="+mn-cs"/>
              </a:rPr>
              <a:t>brainwide</a:t>
            </a:r>
            <a:r>
              <a:rPr lang="en-GB" sz="1200" b="0" i="0" kern="1200" dirty="0">
                <a:solidFill>
                  <a:schemeClr val="tx1"/>
                </a:solidFill>
                <a:effectLst/>
                <a:latin typeface="+mn-lt"/>
                <a:ea typeface="+mn-ea"/>
                <a:cs typeface="+mn-cs"/>
              </a:rPr>
              <a:t> activity.” Science 364.6437 (2019).</a:t>
            </a:r>
          </a:p>
          <a:p>
            <a:r>
              <a:rPr lang="en-GB" sz="1200" b="0" i="0" kern="1200" dirty="0">
                <a:solidFill>
                  <a:schemeClr val="tx1"/>
                </a:solidFill>
                <a:effectLst/>
                <a:latin typeface="+mn-lt"/>
                <a:ea typeface="+mn-ea"/>
                <a:cs typeface="+mn-cs"/>
              </a:rPr>
              <a:t>[2] Stringer, Carsen, et al. “High-precision coding in visual cortex.” Cell 184.10 (2021): 2767-2778.</a:t>
            </a:r>
          </a:p>
          <a:p>
            <a:endParaRPr lang="en-CA" dirty="0"/>
          </a:p>
          <a:p>
            <a:r>
              <a:rPr lang="en-CA" dirty="0"/>
              <a:t>References to add</a:t>
            </a:r>
          </a:p>
          <a:p>
            <a:endParaRPr lang="en-CA" dirty="0"/>
          </a:p>
        </p:txBody>
      </p:sp>
      <p:sp>
        <p:nvSpPr>
          <p:cNvPr id="4" name="Slide Number Placeholder 3"/>
          <p:cNvSpPr>
            <a:spLocks noGrp="1"/>
          </p:cNvSpPr>
          <p:nvPr>
            <p:ph type="sldNum" sz="quarter" idx="5"/>
          </p:nvPr>
        </p:nvSpPr>
        <p:spPr/>
        <p:txBody>
          <a:bodyPr/>
          <a:lstStyle/>
          <a:p>
            <a:fld id="{9FEF7E3D-0127-3445-BC62-DD797695B860}" type="slidenum">
              <a:rPr lang="en-CA" smtClean="0"/>
              <a:t>3</a:t>
            </a:fld>
            <a:endParaRPr lang="en-CA"/>
          </a:p>
        </p:txBody>
      </p:sp>
    </p:spTree>
    <p:extLst>
      <p:ext uri="{BB962C8B-B14F-4D97-AF65-F5344CB8AC3E}">
        <p14:creationId xmlns:p14="http://schemas.microsoft.com/office/powerpoint/2010/main" val="178723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EF7E3D-0127-3445-BC62-DD797695B860}" type="slidenum">
              <a:rPr lang="en-CA" smtClean="0"/>
              <a:t>4</a:t>
            </a:fld>
            <a:endParaRPr lang="en-CA"/>
          </a:p>
        </p:txBody>
      </p:sp>
    </p:spTree>
    <p:extLst>
      <p:ext uri="{BB962C8B-B14F-4D97-AF65-F5344CB8AC3E}">
        <p14:creationId xmlns:p14="http://schemas.microsoft.com/office/powerpoint/2010/main" val="1480736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SIMONE</a:t>
            </a:r>
          </a:p>
          <a:p>
            <a:endParaRPr lang="en-CA" dirty="0"/>
          </a:p>
          <a:p>
            <a:r>
              <a:rPr lang="en-CA" dirty="0"/>
              <a:t>Average means averaging over the different layers</a:t>
            </a:r>
          </a:p>
          <a:p>
            <a:r>
              <a:rPr lang="en-CA" dirty="0" err="1"/>
              <a:t>N_neurons</a:t>
            </a:r>
            <a:r>
              <a:rPr lang="en-CA" dirty="0"/>
              <a:t> // 10 is a rule of thumb, pure heuristics </a:t>
            </a:r>
          </a:p>
          <a:p>
            <a:r>
              <a:rPr lang="en-CA" dirty="0"/>
              <a:t>LSTMs have been </a:t>
            </a:r>
            <a:r>
              <a:rPr lang="en-CA" dirty="0" err="1"/>
              <a:t>choosen</a:t>
            </a:r>
            <a:r>
              <a:rPr lang="en-CA" dirty="0"/>
              <a:t> after a careful hyperparameter tuning </a:t>
            </a:r>
          </a:p>
          <a:p>
            <a:endParaRPr lang="en-CA" dirty="0"/>
          </a:p>
        </p:txBody>
      </p:sp>
      <p:sp>
        <p:nvSpPr>
          <p:cNvPr id="4" name="Slide Number Placeholder 3"/>
          <p:cNvSpPr>
            <a:spLocks noGrp="1"/>
          </p:cNvSpPr>
          <p:nvPr>
            <p:ph type="sldNum" sz="quarter" idx="5"/>
          </p:nvPr>
        </p:nvSpPr>
        <p:spPr/>
        <p:txBody>
          <a:bodyPr/>
          <a:lstStyle/>
          <a:p>
            <a:fld id="{9FEF7E3D-0127-3445-BC62-DD797695B860}" type="slidenum">
              <a:rPr lang="en-CA" smtClean="0"/>
              <a:t>6</a:t>
            </a:fld>
            <a:endParaRPr lang="en-CA"/>
          </a:p>
        </p:txBody>
      </p:sp>
    </p:spTree>
    <p:extLst>
      <p:ext uri="{BB962C8B-B14F-4D97-AF65-F5344CB8AC3E}">
        <p14:creationId xmlns:p14="http://schemas.microsoft.com/office/powerpoint/2010/main" val="2584919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SIMONE</a:t>
            </a:r>
          </a:p>
        </p:txBody>
      </p:sp>
      <p:sp>
        <p:nvSpPr>
          <p:cNvPr id="4" name="Slide Number Placeholder 3"/>
          <p:cNvSpPr>
            <a:spLocks noGrp="1"/>
          </p:cNvSpPr>
          <p:nvPr>
            <p:ph type="sldNum" sz="quarter" idx="5"/>
          </p:nvPr>
        </p:nvSpPr>
        <p:spPr/>
        <p:txBody>
          <a:bodyPr/>
          <a:lstStyle/>
          <a:p>
            <a:fld id="{9FEF7E3D-0127-3445-BC62-DD797695B860}" type="slidenum">
              <a:rPr lang="en-CA" smtClean="0"/>
              <a:t>10</a:t>
            </a:fld>
            <a:endParaRPr lang="en-CA"/>
          </a:p>
        </p:txBody>
      </p:sp>
    </p:spTree>
    <p:extLst>
      <p:ext uri="{BB962C8B-B14F-4D97-AF65-F5344CB8AC3E}">
        <p14:creationId xmlns:p14="http://schemas.microsoft.com/office/powerpoint/2010/main" val="319630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EF7E3D-0127-3445-BC62-DD797695B860}" type="slidenum">
              <a:rPr lang="en-CA" smtClean="0"/>
              <a:t>11</a:t>
            </a:fld>
            <a:endParaRPr lang="en-CA"/>
          </a:p>
        </p:txBody>
      </p:sp>
    </p:spTree>
    <p:extLst>
      <p:ext uri="{BB962C8B-B14F-4D97-AF65-F5344CB8AC3E}">
        <p14:creationId xmlns:p14="http://schemas.microsoft.com/office/powerpoint/2010/main" val="10641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326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9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72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7274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55402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597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8547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786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6291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940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8/19/21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073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8/19/21</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6664661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2" r:id="rId6"/>
    <p:sldLayoutId id="2147483828" r:id="rId7"/>
    <p:sldLayoutId id="2147483829" r:id="rId8"/>
    <p:sldLayoutId id="2147483830" r:id="rId9"/>
    <p:sldLayoutId id="2147483831" r:id="rId10"/>
    <p:sldLayoutId id="214748383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umap-learn.readthedocs.io/en/latest/supervised.html#training-with-labels-and-embedding-unlabelled-test-data-metric-learning-with-uma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zio/NMA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ideo" Target="https://www.youtube.com/embed/w6m5Pnox5z4?feature=oembed" TargetMode="Externa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andb.ai/sazio/NMAs-Unique-Net/sweeps/joaf16jm?workspace=user-sazio"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1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3"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1" name="Freeform: Shape 2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2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2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p:cNvSpPr>
            <a:spLocks noGrp="1"/>
          </p:cNvSpPr>
          <p:nvPr>
            <p:ph type="ctrTitle"/>
          </p:nvPr>
        </p:nvSpPr>
        <p:spPr>
          <a:xfrm>
            <a:off x="808165" y="1019979"/>
            <a:ext cx="3776416" cy="2984183"/>
          </a:xfrm>
        </p:spPr>
        <p:txBody>
          <a:bodyPr anchor="b">
            <a:normAutofit fontScale="90000"/>
          </a:bodyPr>
          <a:lstStyle/>
          <a:p>
            <a:pPr algn="l">
              <a:lnSpc>
                <a:spcPct val="90000"/>
              </a:lnSpc>
            </a:pPr>
            <a:r>
              <a:rPr lang="en-GB" sz="5400"/>
              <a:t>Neural Manifold Animals (NMA) </a:t>
            </a:r>
            <a:endParaRPr lang="en-US" sz="5400" dirty="0">
              <a:cs typeface="Posterama"/>
            </a:endParaRPr>
          </a:p>
        </p:txBody>
      </p:sp>
      <p:sp>
        <p:nvSpPr>
          <p:cNvPr id="3" name="Subtitle 2"/>
          <p:cNvSpPr>
            <a:spLocks noGrp="1"/>
          </p:cNvSpPr>
          <p:nvPr>
            <p:ph type="subTitle" idx="1"/>
          </p:nvPr>
        </p:nvSpPr>
        <p:spPr>
          <a:xfrm>
            <a:off x="7348172" y="66870"/>
            <a:ext cx="3982442" cy="521745"/>
          </a:xfrm>
        </p:spPr>
        <p:txBody>
          <a:bodyPr anchor="t">
            <a:noAutofit/>
          </a:bodyPr>
          <a:lstStyle/>
          <a:p>
            <a:r>
              <a:rPr lang="en-GB" sz="1600" err="1">
                <a:latin typeface="Posterama"/>
                <a:cs typeface="Posterama"/>
              </a:rPr>
              <a:t>Neuromatch</a:t>
            </a:r>
            <a:r>
              <a:rPr lang="en-GB" sz="1600">
                <a:latin typeface="Posterama"/>
                <a:cs typeface="Posterama"/>
              </a:rPr>
              <a:t> Deep Learning Academy</a:t>
            </a:r>
            <a:endParaRPr lang="en-US"/>
          </a:p>
          <a:p>
            <a:br>
              <a:rPr lang="en-GB" sz="1600">
                <a:ea typeface="+mn-lt"/>
                <a:cs typeface="+mn-lt"/>
              </a:rPr>
            </a:br>
            <a:endParaRPr lang="en-GB" sz="1600">
              <a:ea typeface="+mn-lt"/>
              <a:cs typeface="+mn-lt"/>
            </a:endParaRPr>
          </a:p>
        </p:txBody>
      </p:sp>
      <p:grpSp>
        <p:nvGrpSpPr>
          <p:cNvPr id="3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31" name="Straight Connector 3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Picture 3">
            <a:extLst>
              <a:ext uri="{FF2B5EF4-FFF2-40B4-BE49-F238E27FC236}">
                <a16:creationId xmlns:a16="http://schemas.microsoft.com/office/drawing/2014/main" id="{82D86079-97A0-45BB-A977-D554A2017893}"/>
              </a:ext>
            </a:extLst>
          </p:cNvPr>
          <p:cNvPicPr>
            <a:picLocks noChangeAspect="1"/>
          </p:cNvPicPr>
          <p:nvPr/>
        </p:nvPicPr>
        <p:blipFill rotWithShape="1">
          <a:blip r:embed="rId2"/>
          <a:srcRect t="6097" b="6097"/>
          <a:stretch/>
        </p:blipFill>
        <p:spPr>
          <a:xfrm>
            <a:off x="4642030" y="1205099"/>
            <a:ext cx="7019070" cy="2975416"/>
          </a:xfrm>
          <a:prstGeom prst="rect">
            <a:avLst/>
          </a:prstGeom>
        </p:spPr>
      </p:pic>
      <p:grpSp>
        <p:nvGrpSpPr>
          <p:cNvPr id="3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9" name="Freeform: Shape 3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2"/>
              <a:chOff x="4114800" y="1423987"/>
              <a:chExt cx="3961542" cy="4007547"/>
            </a:xfrm>
            <a:noFill/>
          </p:grpSpPr>
          <p:sp>
            <p:nvSpPr>
              <p:cNvPr id="38" name="Freeform: Shape 3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0" name="Freeform: Shape 3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Subtitle 2">
            <a:extLst>
              <a:ext uri="{FF2B5EF4-FFF2-40B4-BE49-F238E27FC236}">
                <a16:creationId xmlns:a16="http://schemas.microsoft.com/office/drawing/2014/main" id="{52DB681B-09A7-40D8-B7DC-76794D9AD553}"/>
              </a:ext>
            </a:extLst>
          </p:cNvPr>
          <p:cNvSpPr txBox="1">
            <a:spLocks/>
          </p:cNvSpPr>
          <p:nvPr/>
        </p:nvSpPr>
        <p:spPr>
          <a:xfrm>
            <a:off x="848196" y="4160705"/>
            <a:ext cx="3566958" cy="641609"/>
          </a:xfrm>
          <a:prstGeom prst="rect">
            <a:avLst/>
          </a:prstGeom>
        </p:spPr>
        <p:txBody>
          <a:bodyPr vert="horz" lIns="91440" tIns="45720" rIns="91440" bIns="45720" rtlCol="0" anchor="t">
            <a:noAutofit/>
          </a:bodyPr>
          <a:lstStyle>
            <a:lvl1pPr marL="0" indent="0" algn="ctr" defTabSz="914400" rtl="0" eaLnBrk="1" latinLnBrk="0" hangingPunct="1">
              <a:lnSpc>
                <a:spcPct val="110000"/>
              </a:lnSpc>
              <a:spcBef>
                <a:spcPts val="1000"/>
              </a:spcBef>
              <a:buClr>
                <a:schemeClr val="accent5"/>
              </a:buClr>
              <a:buFont typeface="Avenir Next LT Pro" panose="020B05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latin typeface="Posterama"/>
                <a:ea typeface="+mn-lt"/>
                <a:cs typeface="Posterama"/>
              </a:rPr>
              <a:t>A WHOLE ZOO OF NEURONAL SIGNALS</a:t>
            </a:r>
            <a:br>
              <a:rPr lang="en-GB" sz="2000" dirty="0">
                <a:latin typeface="Posterama"/>
                <a:ea typeface="+mn-lt"/>
                <a:cs typeface="Posterama"/>
              </a:rPr>
            </a:br>
            <a:endParaRPr lang="en-GB" sz="2000" dirty="0">
              <a:latin typeface="Posterama"/>
              <a:ea typeface="+mn-lt"/>
              <a:cs typeface="Posterama"/>
            </a:endParaRPr>
          </a:p>
        </p:txBody>
      </p:sp>
      <p:pic>
        <p:nvPicPr>
          <p:cNvPr id="5" name="Picture 5" descr="Shape, arrow&#10;&#10;Description automatically generated">
            <a:extLst>
              <a:ext uri="{FF2B5EF4-FFF2-40B4-BE49-F238E27FC236}">
                <a16:creationId xmlns:a16="http://schemas.microsoft.com/office/drawing/2014/main" id="{3C34580F-4E6E-4C6C-9231-AE942B2E1021}"/>
              </a:ext>
            </a:extLst>
          </p:cNvPr>
          <p:cNvPicPr>
            <a:picLocks noChangeAspect="1"/>
          </p:cNvPicPr>
          <p:nvPr/>
        </p:nvPicPr>
        <p:blipFill>
          <a:blip r:embed="rId3"/>
          <a:stretch>
            <a:fillRect/>
          </a:stretch>
        </p:blipFill>
        <p:spPr>
          <a:xfrm>
            <a:off x="11285034" y="-2764"/>
            <a:ext cx="720738" cy="667921"/>
          </a:xfrm>
          <a:prstGeom prst="rect">
            <a:avLst/>
          </a:prstGeom>
        </p:spPr>
      </p:pic>
      <p:pic>
        <p:nvPicPr>
          <p:cNvPr id="8" name="Picture 7">
            <a:extLst>
              <a:ext uri="{FF2B5EF4-FFF2-40B4-BE49-F238E27FC236}">
                <a16:creationId xmlns:a16="http://schemas.microsoft.com/office/drawing/2014/main" id="{69917338-6185-FC40-9C6F-1DB8E3BDF6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397" y="5389806"/>
            <a:ext cx="6636789" cy="1082307"/>
          </a:xfrm>
          <a:prstGeom prst="rect">
            <a:avLst/>
          </a:prstGeom>
        </p:spPr>
      </p:pic>
      <p:pic>
        <p:nvPicPr>
          <p:cNvPr id="10" name="Picture 9">
            <a:extLst>
              <a:ext uri="{FF2B5EF4-FFF2-40B4-BE49-F238E27FC236}">
                <a16:creationId xmlns:a16="http://schemas.microsoft.com/office/drawing/2014/main" id="{B6E0B2E3-0FCB-5540-97C3-80B009480C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41583" y="5447635"/>
            <a:ext cx="3516193" cy="86870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60" name="Freeform: Shape 5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oup 60">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62" name="Freeform: Shape 6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87"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8" name="Freeform: Shape 87">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1" name="Freeform: Shape 90">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0" name="Freeform: Shape 89">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9"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00" name="Straight Connector 99">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0" name="Title 1">
            <a:extLst>
              <a:ext uri="{FF2B5EF4-FFF2-40B4-BE49-F238E27FC236}">
                <a16:creationId xmlns:a16="http://schemas.microsoft.com/office/drawing/2014/main" id="{2C7A11B3-2997-4287-AE25-579E3EDDE87C}"/>
              </a:ext>
            </a:extLst>
          </p:cNvPr>
          <p:cNvSpPr>
            <a:spLocks noGrp="1"/>
          </p:cNvSpPr>
          <p:nvPr>
            <p:ph type="ctrTitle"/>
          </p:nvPr>
        </p:nvSpPr>
        <p:spPr>
          <a:xfrm>
            <a:off x="93014" y="24796"/>
            <a:ext cx="7636455" cy="617547"/>
          </a:xfrm>
        </p:spPr>
        <p:txBody>
          <a:bodyPr>
            <a:noAutofit/>
          </a:bodyPr>
          <a:lstStyle/>
          <a:p>
            <a:pPr algn="l"/>
            <a:r>
              <a:rPr lang="en-GB" sz="3500" dirty="0"/>
              <a:t>UMAP – Raw Data vs </a:t>
            </a:r>
            <a:r>
              <a:rPr lang="en-GB" sz="3500" dirty="0" err="1"/>
              <a:t>Latents</a:t>
            </a:r>
            <a:endParaRPr lang="en-US" sz="3500" dirty="0"/>
          </a:p>
        </p:txBody>
      </p:sp>
      <p:pic>
        <p:nvPicPr>
          <p:cNvPr id="4" name="Picture 4" descr="Map&#10;&#10;Description automatically generated">
            <a:extLst>
              <a:ext uri="{FF2B5EF4-FFF2-40B4-BE49-F238E27FC236}">
                <a16:creationId xmlns:a16="http://schemas.microsoft.com/office/drawing/2014/main" id="{4B9A75A0-0DA2-44D5-AD83-5A9C208E317B}"/>
              </a:ext>
            </a:extLst>
          </p:cNvPr>
          <p:cNvPicPr>
            <a:picLocks noChangeAspect="1"/>
          </p:cNvPicPr>
          <p:nvPr/>
        </p:nvPicPr>
        <p:blipFill>
          <a:blip r:embed="rId3"/>
          <a:stretch>
            <a:fillRect/>
          </a:stretch>
        </p:blipFill>
        <p:spPr>
          <a:xfrm>
            <a:off x="6411123" y="2283462"/>
            <a:ext cx="5490410" cy="3448257"/>
          </a:xfrm>
          <a:prstGeom prst="rect">
            <a:avLst/>
          </a:prstGeom>
        </p:spPr>
      </p:pic>
      <p:sp>
        <p:nvSpPr>
          <p:cNvPr id="5" name="TextBox 4">
            <a:extLst>
              <a:ext uri="{FF2B5EF4-FFF2-40B4-BE49-F238E27FC236}">
                <a16:creationId xmlns:a16="http://schemas.microsoft.com/office/drawing/2014/main" id="{7301CADD-24C5-44A0-A20B-3108442594FE}"/>
              </a:ext>
            </a:extLst>
          </p:cNvPr>
          <p:cNvSpPr txBox="1"/>
          <p:nvPr/>
        </p:nvSpPr>
        <p:spPr>
          <a:xfrm>
            <a:off x="507384" y="806915"/>
            <a:ext cx="11368060" cy="87850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Key for “qualitative” clustering: </a:t>
            </a:r>
            <a:r>
              <a:rPr lang="en-US" i="1" dirty="0">
                <a:solidFill>
                  <a:schemeClr val="tx2"/>
                </a:solidFill>
                <a:hlinkClick r:id="rId4"/>
              </a:rPr>
              <a:t>Metric Learning</a:t>
            </a:r>
            <a:r>
              <a:rPr lang="en-US" dirty="0">
                <a:solidFill>
                  <a:schemeClr val="tx2"/>
                </a:solidFill>
                <a:hlinkClick r:id="rId4"/>
              </a:rPr>
              <a:t> </a:t>
            </a:r>
            <a:r>
              <a:rPr lang="en-US" dirty="0">
                <a:solidFill>
                  <a:schemeClr val="tx2"/>
                </a:solidFill>
              </a:rPr>
              <a:t>with UMAP*, i.e. Training with Labels and Embedding 		                                          </a:t>
            </a:r>
            <a:r>
              <a:rPr lang="en-US">
                <a:solidFill>
                  <a:schemeClr val="tx2"/>
                </a:solidFill>
              </a:rPr>
              <a:t>Unlabeled </a:t>
            </a:r>
            <a:r>
              <a:rPr lang="en-US" dirty="0">
                <a:solidFill>
                  <a:schemeClr val="tx2"/>
                </a:solidFill>
              </a:rPr>
              <a:t> Test Data  </a:t>
            </a:r>
            <a:endParaRPr lang="en-US">
              <a:solidFill>
                <a:schemeClr val="tx2"/>
              </a:solidFill>
            </a:endParaRPr>
          </a:p>
          <a:p>
            <a:pPr>
              <a:lnSpc>
                <a:spcPct val="110000"/>
              </a:lnSpc>
              <a:spcAft>
                <a:spcPts val="600"/>
              </a:spcAft>
              <a:buClr>
                <a:schemeClr val="accent5"/>
              </a:buClr>
            </a:pPr>
            <a:endParaRPr lang="en-US" dirty="0">
              <a:solidFill>
                <a:schemeClr val="tx2"/>
              </a:solidFill>
            </a:endParaRPr>
          </a:p>
        </p:txBody>
      </p:sp>
      <p:pic>
        <p:nvPicPr>
          <p:cNvPr id="6" name="Picture 6">
            <a:extLst>
              <a:ext uri="{FF2B5EF4-FFF2-40B4-BE49-F238E27FC236}">
                <a16:creationId xmlns:a16="http://schemas.microsoft.com/office/drawing/2014/main" id="{126D254F-B43E-4028-9201-6F8E083F5477}"/>
              </a:ext>
            </a:extLst>
          </p:cNvPr>
          <p:cNvPicPr>
            <a:picLocks noChangeAspect="1"/>
          </p:cNvPicPr>
          <p:nvPr/>
        </p:nvPicPr>
        <p:blipFill>
          <a:blip r:embed="rId5"/>
          <a:stretch>
            <a:fillRect/>
          </a:stretch>
        </p:blipFill>
        <p:spPr>
          <a:xfrm>
            <a:off x="6420376" y="2272857"/>
            <a:ext cx="5490410" cy="3418178"/>
          </a:xfrm>
          <a:prstGeom prst="rect">
            <a:avLst/>
          </a:prstGeom>
        </p:spPr>
      </p:pic>
      <p:pic>
        <p:nvPicPr>
          <p:cNvPr id="8" name="Picture 7">
            <a:extLst>
              <a:ext uri="{FF2B5EF4-FFF2-40B4-BE49-F238E27FC236}">
                <a16:creationId xmlns:a16="http://schemas.microsoft.com/office/drawing/2014/main" id="{691648C7-B0C9-9D4D-88AF-1FD6D2AA5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023" y="2274675"/>
            <a:ext cx="5460330" cy="3527397"/>
          </a:xfrm>
          <a:prstGeom prst="rect">
            <a:avLst/>
          </a:prstGeom>
        </p:spPr>
      </p:pic>
      <p:pic>
        <p:nvPicPr>
          <p:cNvPr id="3" name="Picture 3" descr="Chart, scatter chart&#10;&#10;Description automatically generated">
            <a:extLst>
              <a:ext uri="{FF2B5EF4-FFF2-40B4-BE49-F238E27FC236}">
                <a16:creationId xmlns:a16="http://schemas.microsoft.com/office/drawing/2014/main" id="{B88DF5B2-4C5A-42FE-B075-5FF07F580E6A}"/>
              </a:ext>
            </a:extLst>
          </p:cNvPr>
          <p:cNvPicPr>
            <a:picLocks noChangeAspect="1"/>
          </p:cNvPicPr>
          <p:nvPr/>
        </p:nvPicPr>
        <p:blipFill>
          <a:blip r:embed="rId7"/>
          <a:stretch>
            <a:fillRect/>
          </a:stretch>
        </p:blipFill>
        <p:spPr>
          <a:xfrm>
            <a:off x="362611" y="2311830"/>
            <a:ext cx="5460330" cy="3498380"/>
          </a:xfrm>
          <a:prstGeom prst="rect">
            <a:avLst/>
          </a:prstGeom>
        </p:spPr>
      </p:pic>
      <p:sp>
        <p:nvSpPr>
          <p:cNvPr id="56" name="TextBox 55">
            <a:extLst>
              <a:ext uri="{FF2B5EF4-FFF2-40B4-BE49-F238E27FC236}">
                <a16:creationId xmlns:a16="http://schemas.microsoft.com/office/drawing/2014/main" id="{C23863C6-1AF0-BE41-B39E-E72F37C83E61}"/>
              </a:ext>
            </a:extLst>
          </p:cNvPr>
          <p:cNvSpPr txBox="1"/>
          <p:nvPr/>
        </p:nvSpPr>
        <p:spPr>
          <a:xfrm>
            <a:off x="45329" y="6456928"/>
            <a:ext cx="11931602" cy="6705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r>
              <a:rPr lang="en-US" sz="1400" dirty="0">
                <a:solidFill>
                  <a:schemeClr val="tx2"/>
                </a:solidFill>
              </a:rPr>
              <a:t>* L. McInnes et al. , UMAP: Uniform Manifold Approximation and Projection  </a:t>
            </a:r>
            <a:endParaRPr lang="en-US" sz="1400" dirty="0"/>
          </a:p>
          <a:p>
            <a:pPr>
              <a:lnSpc>
                <a:spcPct val="110000"/>
              </a:lnSpc>
              <a:spcAft>
                <a:spcPts val="600"/>
              </a:spcAft>
              <a:buClr>
                <a:schemeClr val="accent5"/>
              </a:buClr>
            </a:pPr>
            <a:endParaRPr lang="en-US" sz="1400" dirty="0">
              <a:solidFill>
                <a:schemeClr val="tx2"/>
              </a:solidFill>
            </a:endParaRPr>
          </a:p>
        </p:txBody>
      </p:sp>
      <p:sp>
        <p:nvSpPr>
          <p:cNvPr id="58" name="TextBox 57">
            <a:extLst>
              <a:ext uri="{FF2B5EF4-FFF2-40B4-BE49-F238E27FC236}">
                <a16:creationId xmlns:a16="http://schemas.microsoft.com/office/drawing/2014/main" id="{6FE911FB-3638-764F-84E3-E1257CAA0932}"/>
              </a:ext>
            </a:extLst>
          </p:cNvPr>
          <p:cNvSpPr txBox="1"/>
          <p:nvPr/>
        </p:nvSpPr>
        <p:spPr>
          <a:xfrm>
            <a:off x="1943921" y="1903567"/>
            <a:ext cx="1437355" cy="6705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r>
              <a:rPr lang="en-US" dirty="0">
                <a:solidFill>
                  <a:schemeClr val="tx2"/>
                </a:solidFill>
              </a:rPr>
              <a:t>Raw Signals</a:t>
            </a:r>
            <a:endParaRPr lang="en-US" dirty="0"/>
          </a:p>
          <a:p>
            <a:pPr>
              <a:lnSpc>
                <a:spcPct val="110000"/>
              </a:lnSpc>
              <a:spcAft>
                <a:spcPts val="600"/>
              </a:spcAft>
              <a:buClr>
                <a:schemeClr val="accent5"/>
              </a:buClr>
            </a:pPr>
            <a:endParaRPr lang="en-US" dirty="0">
              <a:solidFill>
                <a:schemeClr val="tx2"/>
              </a:solidFill>
            </a:endParaRPr>
          </a:p>
        </p:txBody>
      </p:sp>
      <p:sp>
        <p:nvSpPr>
          <p:cNvPr id="86" name="TextBox 85">
            <a:extLst>
              <a:ext uri="{FF2B5EF4-FFF2-40B4-BE49-F238E27FC236}">
                <a16:creationId xmlns:a16="http://schemas.microsoft.com/office/drawing/2014/main" id="{46148419-07C3-E541-BE42-3A74C22EAF06}"/>
              </a:ext>
            </a:extLst>
          </p:cNvPr>
          <p:cNvSpPr txBox="1"/>
          <p:nvPr/>
        </p:nvSpPr>
        <p:spPr>
          <a:xfrm>
            <a:off x="7961088" y="1899203"/>
            <a:ext cx="1904296" cy="6705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r>
              <a:rPr lang="en-US" dirty="0">
                <a:solidFill>
                  <a:schemeClr val="tx2"/>
                </a:solidFill>
              </a:rPr>
              <a:t>Latent Dynamics</a:t>
            </a:r>
            <a:endParaRPr lang="en-US" dirty="0"/>
          </a:p>
          <a:p>
            <a:pPr>
              <a:lnSpc>
                <a:spcPct val="110000"/>
              </a:lnSpc>
              <a:spcAft>
                <a:spcPts val="600"/>
              </a:spcAft>
              <a:buClr>
                <a:schemeClr val="accent5"/>
              </a:buClr>
            </a:pPr>
            <a:endParaRPr lang="en-US" dirty="0">
              <a:solidFill>
                <a:schemeClr val="tx2"/>
              </a:solidFill>
            </a:endParaRPr>
          </a:p>
        </p:txBody>
      </p:sp>
    </p:spTree>
    <p:extLst>
      <p:ext uri="{BB962C8B-B14F-4D97-AF65-F5344CB8AC3E}">
        <p14:creationId xmlns:p14="http://schemas.microsoft.com/office/powerpoint/2010/main" val="27776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56" grpId="0"/>
      <p:bldP spid="58" grpId="0"/>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60" name="Freeform: Shape 5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oup 60">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62" name="Freeform: Shape 6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87"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8" name="Freeform: Shape 87">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1" name="Freeform: Shape 90">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0" name="Freeform: Shape 89">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9"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00" name="Straight Connector 99">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0" name="Title 1">
            <a:extLst>
              <a:ext uri="{FF2B5EF4-FFF2-40B4-BE49-F238E27FC236}">
                <a16:creationId xmlns:a16="http://schemas.microsoft.com/office/drawing/2014/main" id="{2C7A11B3-2997-4287-AE25-579E3EDDE87C}"/>
              </a:ext>
            </a:extLst>
          </p:cNvPr>
          <p:cNvSpPr>
            <a:spLocks noGrp="1"/>
          </p:cNvSpPr>
          <p:nvPr>
            <p:ph type="ctrTitle"/>
          </p:nvPr>
        </p:nvSpPr>
        <p:spPr>
          <a:xfrm>
            <a:off x="93014" y="24796"/>
            <a:ext cx="7636455" cy="617547"/>
          </a:xfrm>
        </p:spPr>
        <p:txBody>
          <a:bodyPr>
            <a:noAutofit/>
          </a:bodyPr>
          <a:lstStyle/>
          <a:p>
            <a:pPr algn="l"/>
            <a:r>
              <a:rPr lang="en-GB" sz="3500" dirty="0">
                <a:cs typeface="Posterama"/>
              </a:rPr>
              <a:t>Conclusions</a:t>
            </a:r>
          </a:p>
        </p:txBody>
      </p:sp>
      <p:grpSp>
        <p:nvGrpSpPr>
          <p:cNvPr id="7" name="Group 6">
            <a:extLst>
              <a:ext uri="{FF2B5EF4-FFF2-40B4-BE49-F238E27FC236}">
                <a16:creationId xmlns:a16="http://schemas.microsoft.com/office/drawing/2014/main" id="{B5C2B2A4-FDB0-9F43-8A2D-159CCA7CC2CF}"/>
              </a:ext>
            </a:extLst>
          </p:cNvPr>
          <p:cNvGrpSpPr/>
          <p:nvPr/>
        </p:nvGrpSpPr>
        <p:grpSpPr>
          <a:xfrm>
            <a:off x="3385437" y="5755523"/>
            <a:ext cx="6290809" cy="872934"/>
            <a:chOff x="497121" y="6190624"/>
            <a:chExt cx="4296706" cy="542023"/>
          </a:xfrm>
        </p:grpSpPr>
        <p:sp>
          <p:nvSpPr>
            <p:cNvPr id="4" name="Rectangle 3">
              <a:extLst>
                <a:ext uri="{FF2B5EF4-FFF2-40B4-BE49-F238E27FC236}">
                  <a16:creationId xmlns:a16="http://schemas.microsoft.com/office/drawing/2014/main" id="{ECACE981-8368-544B-A4ED-5CDE85FE5E6A}"/>
                </a:ext>
              </a:extLst>
            </p:cNvPr>
            <p:cNvSpPr/>
            <p:nvPr/>
          </p:nvSpPr>
          <p:spPr>
            <a:xfrm>
              <a:off x="1203613" y="6287469"/>
              <a:ext cx="3590214" cy="369332"/>
            </a:xfrm>
            <a:prstGeom prst="rect">
              <a:avLst/>
            </a:prstGeom>
          </p:spPr>
          <p:txBody>
            <a:bodyPr wrap="none">
              <a:spAutoFit/>
            </a:bodyPr>
            <a:lstStyle/>
            <a:p>
              <a:r>
                <a:rPr lang="en-CA" dirty="0">
                  <a:hlinkClick r:id="rId3"/>
                </a:rPr>
                <a:t>https://github.com/sazio/NMAs/</a:t>
              </a:r>
              <a:endParaRPr lang="en-CA" dirty="0"/>
            </a:p>
          </p:txBody>
        </p:sp>
        <p:pic>
          <p:nvPicPr>
            <p:cNvPr id="49" name="Picture 48">
              <a:extLst>
                <a:ext uri="{FF2B5EF4-FFF2-40B4-BE49-F238E27FC236}">
                  <a16:creationId xmlns:a16="http://schemas.microsoft.com/office/drawing/2014/main" id="{3D73F619-C5E0-E14C-814B-47A99A03019D}"/>
                </a:ext>
              </a:extLst>
            </p:cNvPr>
            <p:cNvPicPr>
              <a:picLocks noChangeAspect="1"/>
            </p:cNvPicPr>
            <p:nvPr/>
          </p:nvPicPr>
          <p:blipFill>
            <a:blip r:embed="rId4"/>
            <a:stretch>
              <a:fillRect/>
            </a:stretch>
          </p:blipFill>
          <p:spPr>
            <a:xfrm>
              <a:off x="497121" y="6190624"/>
              <a:ext cx="542023" cy="542023"/>
            </a:xfrm>
            <a:prstGeom prst="rect">
              <a:avLst/>
            </a:prstGeom>
          </p:spPr>
        </p:pic>
      </p:grpSp>
      <p:sp>
        <p:nvSpPr>
          <p:cNvPr id="5" name="TextBox 4">
            <a:extLst>
              <a:ext uri="{FF2B5EF4-FFF2-40B4-BE49-F238E27FC236}">
                <a16:creationId xmlns:a16="http://schemas.microsoft.com/office/drawing/2014/main" id="{817074AD-2D5A-417A-988E-441FFC51CBB8}"/>
              </a:ext>
            </a:extLst>
          </p:cNvPr>
          <p:cNvSpPr txBox="1"/>
          <p:nvPr/>
        </p:nvSpPr>
        <p:spPr>
          <a:xfrm>
            <a:off x="392992" y="517818"/>
            <a:ext cx="10898465" cy="8973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5"/>
              </a:buCl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With our project, we demonstrated the effectiveness of RNNs in learning low dimensional dynamical representations of neural data</a:t>
            </a:r>
          </a:p>
        </p:txBody>
      </p:sp>
      <p:sp>
        <p:nvSpPr>
          <p:cNvPr id="2" name="Title 1">
            <a:extLst>
              <a:ext uri="{FF2B5EF4-FFF2-40B4-BE49-F238E27FC236}">
                <a16:creationId xmlns:a16="http://schemas.microsoft.com/office/drawing/2014/main" id="{2C134740-61E1-4DC8-AB17-4FAB8B75310C}"/>
              </a:ext>
            </a:extLst>
          </p:cNvPr>
          <p:cNvSpPr txBox="1">
            <a:spLocks/>
          </p:cNvSpPr>
          <p:nvPr/>
        </p:nvSpPr>
        <p:spPr>
          <a:xfrm>
            <a:off x="143153" y="3516830"/>
            <a:ext cx="7636455" cy="617547"/>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algn="l"/>
            <a:r>
              <a:rPr lang="en-GB" sz="2000" dirty="0">
                <a:cs typeface="Posterama"/>
              </a:rPr>
              <a:t>Future Directions</a:t>
            </a:r>
            <a:endParaRPr lang="en-US" dirty="0"/>
          </a:p>
        </p:txBody>
      </p:sp>
      <p:sp>
        <p:nvSpPr>
          <p:cNvPr id="52" name="TextBox 51">
            <a:extLst>
              <a:ext uri="{FF2B5EF4-FFF2-40B4-BE49-F238E27FC236}">
                <a16:creationId xmlns:a16="http://schemas.microsoft.com/office/drawing/2014/main" id="{9F887760-CBA1-4323-BC61-8E361EABBF81}"/>
              </a:ext>
            </a:extLst>
          </p:cNvPr>
          <p:cNvSpPr txBox="1"/>
          <p:nvPr/>
        </p:nvSpPr>
        <p:spPr>
          <a:xfrm>
            <a:off x="389944" y="4272027"/>
            <a:ext cx="9390609" cy="15196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ea typeface="+mn-lt"/>
                <a:cs typeface="+mn-lt"/>
              </a:rPr>
              <a:t>Explore the existence of multi-scale temporal dynamics</a:t>
            </a:r>
            <a:endParaRPr lang="en-US" dirty="0"/>
          </a:p>
          <a:p>
            <a:pPr indent="-228600">
              <a:lnSpc>
                <a:spcPct val="110000"/>
              </a:lnSpc>
              <a:spcAft>
                <a:spcPts val="600"/>
              </a:spcAft>
              <a:buClr>
                <a:schemeClr val="accent5"/>
              </a:buClr>
              <a:buFont typeface="Avenir Next LT Pro" panose="020B0504020202020204" pitchFamily="34" charset="0"/>
              <a:buChar char="+"/>
            </a:pPr>
            <a:endParaRPr lang="en-US" dirty="0">
              <a:solidFill>
                <a:srgbClr val="000000"/>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More advanced architectures. e.g. LFADS</a:t>
            </a:r>
          </a:p>
        </p:txBody>
      </p:sp>
      <p:sp>
        <p:nvSpPr>
          <p:cNvPr id="6" name="Rectangle 5">
            <a:extLst>
              <a:ext uri="{FF2B5EF4-FFF2-40B4-BE49-F238E27FC236}">
                <a16:creationId xmlns:a16="http://schemas.microsoft.com/office/drawing/2014/main" id="{E5E2A98E-8EBB-8B4D-B37A-3680525B2936}"/>
              </a:ext>
            </a:extLst>
          </p:cNvPr>
          <p:cNvSpPr/>
          <p:nvPr/>
        </p:nvSpPr>
        <p:spPr>
          <a:xfrm>
            <a:off x="389944" y="2486649"/>
            <a:ext cx="10936212" cy="987386"/>
          </a:xfrm>
          <a:prstGeom prst="rect">
            <a:avLst/>
          </a:prstGeom>
        </p:spPr>
        <p:txBody>
          <a:bodyPr wrap="square">
            <a:sp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From the UMAP Embedding we can see that most neurons from the same layer “live together”.  On the other side we should investigate more those neurons that are close together but are coming from different layers</a:t>
            </a:r>
          </a:p>
        </p:txBody>
      </p:sp>
      <p:sp>
        <p:nvSpPr>
          <p:cNvPr id="53" name="TextBox 52">
            <a:extLst>
              <a:ext uri="{FF2B5EF4-FFF2-40B4-BE49-F238E27FC236}">
                <a16:creationId xmlns:a16="http://schemas.microsoft.com/office/drawing/2014/main" id="{CFF87939-3A93-BD46-B86A-6F666AF4C272}"/>
              </a:ext>
            </a:extLst>
          </p:cNvPr>
          <p:cNvSpPr txBox="1"/>
          <p:nvPr/>
        </p:nvSpPr>
        <p:spPr>
          <a:xfrm>
            <a:off x="389944" y="1411961"/>
            <a:ext cx="10898465" cy="8973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An effective way to model noisy neurons has to be further investigated (MSE ~ 1.45 is still large) </a:t>
            </a:r>
          </a:p>
        </p:txBody>
      </p:sp>
    </p:spTree>
    <p:extLst>
      <p:ext uri="{BB962C8B-B14F-4D97-AF65-F5344CB8AC3E}">
        <p14:creationId xmlns:p14="http://schemas.microsoft.com/office/powerpoint/2010/main" val="129202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dissolv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dissolv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2" grpId="0"/>
      <p:bldP spid="52" grpId="0"/>
      <p:bldP spid="6"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2" name="Freeform: Shape 10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03" name="Freeform: Shape 10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05" name="Freeform: Shape 10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13" name="Freeform: Shape 11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0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2" name="Freeform: Shape 12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6" name="Freeform: Shape 12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7" name="Freeform: Shape 12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1" name="Rectangle 12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0" name="Rectangle 13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Title 1">
            <a:extLst>
              <a:ext uri="{FF2B5EF4-FFF2-40B4-BE49-F238E27FC236}">
                <a16:creationId xmlns:a16="http://schemas.microsoft.com/office/drawing/2014/main" id="{625B626A-BD63-459D-A5F5-BFFB9E5D4B05}"/>
              </a:ext>
            </a:extLst>
          </p:cNvPr>
          <p:cNvSpPr>
            <a:spLocks noGrp="1"/>
          </p:cNvSpPr>
          <p:nvPr>
            <p:ph type="ctrTitle"/>
          </p:nvPr>
        </p:nvSpPr>
        <p:spPr>
          <a:xfrm>
            <a:off x="5388460" y="559813"/>
            <a:ext cx="5605358" cy="1664573"/>
          </a:xfrm>
        </p:spPr>
        <p:txBody>
          <a:bodyPr vert="horz" lIns="91440" tIns="45720" rIns="91440" bIns="45720" rtlCol="0" anchor="ctr">
            <a:normAutofit/>
          </a:bodyPr>
          <a:lstStyle/>
          <a:p>
            <a:pPr algn="l"/>
            <a:r>
              <a:rPr lang="en-US" sz="4400" kern="1200">
                <a:solidFill>
                  <a:schemeClr val="tx2"/>
                </a:solidFill>
                <a:latin typeface="+mj-lt"/>
                <a:ea typeface="+mj-ea"/>
                <a:cs typeface="+mj-cs"/>
              </a:rPr>
              <a:t>Introduction</a:t>
            </a:r>
          </a:p>
        </p:txBody>
      </p:sp>
      <p:pic>
        <p:nvPicPr>
          <p:cNvPr id="4" name="Picture 4" descr="Background pattern&#10;&#10;Description automatically generated">
            <a:extLst>
              <a:ext uri="{FF2B5EF4-FFF2-40B4-BE49-F238E27FC236}">
                <a16:creationId xmlns:a16="http://schemas.microsoft.com/office/drawing/2014/main" id="{781C0DFD-233D-4998-B3AA-7827D03A9047}"/>
              </a:ext>
            </a:extLst>
          </p:cNvPr>
          <p:cNvPicPr>
            <a:picLocks noChangeAspect="1"/>
          </p:cNvPicPr>
          <p:nvPr/>
        </p:nvPicPr>
        <p:blipFill>
          <a:blip r:embed="rId3"/>
          <a:stretch>
            <a:fillRect/>
          </a:stretch>
        </p:blipFill>
        <p:spPr>
          <a:xfrm>
            <a:off x="581153" y="567942"/>
            <a:ext cx="4058972" cy="5716862"/>
          </a:xfrm>
          <a:prstGeom prst="rect">
            <a:avLst/>
          </a:prstGeom>
        </p:spPr>
      </p:pic>
      <p:grpSp>
        <p:nvGrpSpPr>
          <p:cNvPr id="129"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5" name="Freeform: Shape 134">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36" name="Freeform: Shape 135">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grpSp>
        <p:nvGrpSpPr>
          <p:cNvPr id="131"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5" name="Freeform: Shape 144">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6"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8" name="Freeform: Shape 147">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47" name="Freeform: Shape 146">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551D3243-7B2F-4666-BCFD-DB0E210E653B}"/>
              </a:ext>
            </a:extLst>
          </p:cNvPr>
          <p:cNvSpPr txBox="1"/>
          <p:nvPr/>
        </p:nvSpPr>
        <p:spPr>
          <a:xfrm>
            <a:off x="5401248" y="2384474"/>
            <a:ext cx="5604997"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The visual cortex has functionally distinct layers.</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Given their activities, can we predict them?</a:t>
            </a:r>
          </a:p>
        </p:txBody>
      </p:sp>
      <p:sp>
        <p:nvSpPr>
          <p:cNvPr id="3" name="TextBox 2">
            <a:extLst>
              <a:ext uri="{FF2B5EF4-FFF2-40B4-BE49-F238E27FC236}">
                <a16:creationId xmlns:a16="http://schemas.microsoft.com/office/drawing/2014/main" id="{0D6D94B9-2119-4A65-A44B-E43E5535DCD8}"/>
              </a:ext>
            </a:extLst>
          </p:cNvPr>
          <p:cNvSpPr txBox="1"/>
          <p:nvPr/>
        </p:nvSpPr>
        <p:spPr>
          <a:xfrm>
            <a:off x="581153" y="5713118"/>
            <a:ext cx="4058972" cy="571686"/>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Click to add text</a:t>
            </a:r>
          </a:p>
        </p:txBody>
      </p:sp>
    </p:spTree>
    <p:extLst>
      <p:ext uri="{BB962C8B-B14F-4D97-AF65-F5344CB8AC3E}">
        <p14:creationId xmlns:p14="http://schemas.microsoft.com/office/powerpoint/2010/main" val="359010129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60" name="Freeform: Shape 5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oup 60">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62" name="Freeform: Shape 6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87"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8" name="Freeform: Shape 87">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1" name="Freeform: Shape 90">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0" name="Freeform: Shape 89">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9"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00" name="Straight Connector 99">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0" name="Title 1">
            <a:extLst>
              <a:ext uri="{FF2B5EF4-FFF2-40B4-BE49-F238E27FC236}">
                <a16:creationId xmlns:a16="http://schemas.microsoft.com/office/drawing/2014/main" id="{A61CE034-9C61-4830-A941-F272E25EA092}"/>
              </a:ext>
            </a:extLst>
          </p:cNvPr>
          <p:cNvSpPr>
            <a:spLocks noGrp="1"/>
          </p:cNvSpPr>
          <p:nvPr>
            <p:ph type="ctrTitle"/>
          </p:nvPr>
        </p:nvSpPr>
        <p:spPr>
          <a:xfrm>
            <a:off x="74429" y="108430"/>
            <a:ext cx="7636455" cy="617547"/>
          </a:xfrm>
        </p:spPr>
        <p:txBody>
          <a:bodyPr>
            <a:noAutofit/>
          </a:bodyPr>
          <a:lstStyle/>
          <a:p>
            <a:pPr algn="l"/>
            <a:r>
              <a:rPr lang="en-GB" sz="3500"/>
              <a:t>Data </a:t>
            </a:r>
            <a:endParaRPr lang="en-US" sz="3500"/>
          </a:p>
        </p:txBody>
      </p:sp>
      <p:sp>
        <p:nvSpPr>
          <p:cNvPr id="2" name="TextBox 1">
            <a:extLst>
              <a:ext uri="{FF2B5EF4-FFF2-40B4-BE49-F238E27FC236}">
                <a16:creationId xmlns:a16="http://schemas.microsoft.com/office/drawing/2014/main" id="{2D4EF9F7-6A99-42A2-BFE8-7824DCF692D9}"/>
              </a:ext>
            </a:extLst>
          </p:cNvPr>
          <p:cNvSpPr txBox="1"/>
          <p:nvPr/>
        </p:nvSpPr>
        <p:spPr>
          <a:xfrm>
            <a:off x="8361872" y="2817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4" name="Picture 4">
            <a:hlinkClick r:id="" action="ppaction://media"/>
            <a:extLst>
              <a:ext uri="{FF2B5EF4-FFF2-40B4-BE49-F238E27FC236}">
                <a16:creationId xmlns:a16="http://schemas.microsoft.com/office/drawing/2014/main" id="{56B0D2DB-123F-47F8-A093-ECC5286512B7}"/>
              </a:ext>
            </a:extLst>
          </p:cNvPr>
          <p:cNvPicPr>
            <a:picLocks noRot="1" noChangeAspect="1"/>
          </p:cNvPicPr>
          <p:nvPr>
            <a:videoFile r:link="rId1"/>
          </p:nvPr>
        </p:nvPicPr>
        <p:blipFill>
          <a:blip r:embed="rId4"/>
          <a:stretch>
            <a:fillRect/>
          </a:stretch>
        </p:blipFill>
        <p:spPr>
          <a:xfrm>
            <a:off x="142796" y="942672"/>
            <a:ext cx="7663131" cy="5605372"/>
          </a:xfrm>
          <a:prstGeom prst="rect">
            <a:avLst/>
          </a:prstGeom>
        </p:spPr>
      </p:pic>
      <p:sp>
        <p:nvSpPr>
          <p:cNvPr id="5" name="Rectangle 4">
            <a:extLst>
              <a:ext uri="{FF2B5EF4-FFF2-40B4-BE49-F238E27FC236}">
                <a16:creationId xmlns:a16="http://schemas.microsoft.com/office/drawing/2014/main" id="{A3928F78-CEBF-BB41-AA91-1F5B5E3EBB35}"/>
              </a:ext>
            </a:extLst>
          </p:cNvPr>
          <p:cNvSpPr/>
          <p:nvPr/>
        </p:nvSpPr>
        <p:spPr>
          <a:xfrm>
            <a:off x="8076745" y="1103863"/>
            <a:ext cx="4090817" cy="2308324"/>
          </a:xfrm>
          <a:prstGeom prst="rect">
            <a:avLst/>
          </a:prstGeom>
        </p:spPr>
        <p:txBody>
          <a:bodyPr wrap="square">
            <a:spAutoFit/>
          </a:bodyPr>
          <a:lstStyle/>
          <a:p>
            <a:r>
              <a:rPr lang="en-GB" dirty="0"/>
              <a:t>[1] Stringer, Carsen, et al. “Spontaneous </a:t>
            </a:r>
            <a:r>
              <a:rPr lang="en-GB" dirty="0" err="1"/>
              <a:t>behaviors</a:t>
            </a:r>
            <a:r>
              <a:rPr lang="en-GB" dirty="0"/>
              <a:t> drive multidimensional, </a:t>
            </a:r>
            <a:r>
              <a:rPr lang="en-GB" dirty="0" err="1"/>
              <a:t>brainwide</a:t>
            </a:r>
            <a:r>
              <a:rPr lang="en-GB" dirty="0"/>
              <a:t> activity.” Science 364.6437 (2019).</a:t>
            </a:r>
          </a:p>
          <a:p>
            <a:endParaRPr lang="en-GB" dirty="0"/>
          </a:p>
          <a:p>
            <a:r>
              <a:rPr lang="en-GB" dirty="0"/>
              <a:t>[2] Stringer, Carsen, et al. “High-precision coding in visual cortex.” Cell 184.10 (2021): 2767-2778.</a:t>
            </a:r>
          </a:p>
        </p:txBody>
      </p:sp>
    </p:spTree>
    <p:extLst>
      <p:ext uri="{BB962C8B-B14F-4D97-AF65-F5344CB8AC3E}">
        <p14:creationId xmlns:p14="http://schemas.microsoft.com/office/powerpoint/2010/main" val="42087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display="0">
                  <p:stCondLst>
                    <p:cond delay="indefinite"/>
                  </p:stCondLst>
                </p:cTn>
                <p:tgtEl>
                  <p:spTgt spid="4"/>
                </p:tgtEl>
              </p:cMediaNode>
            </p:video>
          </p:childTnLst>
        </p:cTn>
      </p:par>
    </p:tnLst>
    <p:bldLst>
      <p:bldP spid="10"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9"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0"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1" name="Freeform: Shape 24">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2" name="Freeform: Shape 25">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3" name="Freeform: Shape 26">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4" name="Freeform: Shape 27">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35" name="Freeform: Shape 28">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6" name="Freeform: Shape 29">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37" name="Freeform: Shape 30">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38" name="Freeform: Shape 31">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82867B3-8E40-4CBA-A703-7AF2872B06E6}"/>
              </a:ext>
            </a:extLst>
          </p:cNvPr>
          <p:cNvSpPr>
            <a:spLocks noGrp="1"/>
          </p:cNvSpPr>
          <p:nvPr>
            <p:ph type="title"/>
          </p:nvPr>
        </p:nvSpPr>
        <p:spPr>
          <a:xfrm>
            <a:off x="1198182" y="559813"/>
            <a:ext cx="4814412" cy="1664573"/>
          </a:xfrm>
        </p:spPr>
        <p:txBody>
          <a:bodyPr vert="horz" lIns="91440" tIns="45720" rIns="91440" bIns="45720" rtlCol="0" anchor="ctr">
            <a:normAutofit/>
          </a:bodyPr>
          <a:lstStyle/>
          <a:p>
            <a:r>
              <a:rPr lang="en-US" sz="4400" kern="1200" dirty="0">
                <a:solidFill>
                  <a:schemeClr val="tx2"/>
                </a:solidFill>
                <a:latin typeface="+mj-lt"/>
                <a:ea typeface="+mj-ea"/>
                <a:cs typeface="+mj-cs"/>
              </a:rPr>
              <a:t>Neuronal Spatial Distribution</a:t>
            </a:r>
          </a:p>
        </p:txBody>
      </p:sp>
      <p:sp>
        <p:nvSpPr>
          <p:cNvPr id="7" name="TextBox 6">
            <a:extLst>
              <a:ext uri="{FF2B5EF4-FFF2-40B4-BE49-F238E27FC236}">
                <a16:creationId xmlns:a16="http://schemas.microsoft.com/office/drawing/2014/main" id="{0E5A8CE3-703C-5F42-805D-2D1DD2661160}"/>
              </a:ext>
            </a:extLst>
          </p:cNvPr>
          <p:cNvSpPr txBox="1"/>
          <p:nvPr/>
        </p:nvSpPr>
        <p:spPr>
          <a:xfrm>
            <a:off x="1185756" y="2384474"/>
            <a:ext cx="4814102"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Given the spatial distribution of neurons we selected </a:t>
            </a:r>
            <a:r>
              <a:rPr lang="en-US" b="1" i="1" dirty="0">
                <a:solidFill>
                  <a:schemeClr val="tx2"/>
                </a:solidFill>
              </a:rPr>
              <a:t>9</a:t>
            </a:r>
            <a:r>
              <a:rPr lang="en-US" dirty="0">
                <a:solidFill>
                  <a:schemeClr val="tx2"/>
                </a:solidFill>
              </a:rPr>
              <a:t> different </a:t>
            </a:r>
            <a:r>
              <a:rPr lang="en-US" b="1" i="1" dirty="0">
                <a:solidFill>
                  <a:schemeClr val="tx2"/>
                </a:solidFill>
              </a:rPr>
              <a:t>layers</a:t>
            </a:r>
            <a:r>
              <a:rPr lang="en-US" dirty="0">
                <a:solidFill>
                  <a:schemeClr val="tx2"/>
                </a:solidFill>
              </a:rPr>
              <a:t> (</a:t>
            </a:r>
            <a:r>
              <a:rPr lang="en-US" i="1" dirty="0">
                <a:solidFill>
                  <a:schemeClr val="tx2"/>
                </a:solidFill>
              </a:rPr>
              <a:t>Z-Slicing</a:t>
            </a:r>
            <a:r>
              <a:rPr lang="en-US" dirty="0">
                <a:solidFill>
                  <a:schemeClr val="tx2"/>
                </a:solidFill>
              </a:rPr>
              <a:t>)</a:t>
            </a:r>
          </a:p>
          <a:p>
            <a:pPr>
              <a:lnSpc>
                <a:spcPct val="110000"/>
              </a:lnSpc>
              <a:spcAft>
                <a:spcPts val="600"/>
              </a:spcAft>
              <a:buClr>
                <a:schemeClr val="accent5"/>
              </a:buCl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Each layer had a different number of neurons: we sampled </a:t>
            </a:r>
            <a:r>
              <a:rPr lang="en-US" b="1" i="1" dirty="0">
                <a:solidFill>
                  <a:schemeClr val="tx2"/>
                </a:solidFill>
              </a:rPr>
              <a:t>1131</a:t>
            </a:r>
            <a:r>
              <a:rPr lang="en-US" i="1" dirty="0">
                <a:solidFill>
                  <a:schemeClr val="tx2"/>
                </a:solidFill>
              </a:rPr>
              <a:t> neurons </a:t>
            </a:r>
            <a:r>
              <a:rPr lang="en-US" dirty="0">
                <a:solidFill>
                  <a:schemeClr val="tx2"/>
                </a:solidFill>
              </a:rPr>
              <a:t>for each layer (corresponding to the number of neurons in the least populated layer)</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pic>
        <p:nvPicPr>
          <p:cNvPr id="15" name="Picture 15" descr="Chart, scatter chart&#10;&#10;Description automatically generated">
            <a:extLst>
              <a:ext uri="{FF2B5EF4-FFF2-40B4-BE49-F238E27FC236}">
                <a16:creationId xmlns:a16="http://schemas.microsoft.com/office/drawing/2014/main" id="{07262DC4-FE6D-4D78-9D1C-86156F5E1BAC}"/>
              </a:ext>
            </a:extLst>
          </p:cNvPr>
          <p:cNvPicPr>
            <a:picLocks noGrp="1" noChangeAspect="1"/>
          </p:cNvPicPr>
          <p:nvPr>
            <p:ph idx="1"/>
          </p:nvPr>
        </p:nvPicPr>
        <p:blipFill>
          <a:blip r:embed="rId3"/>
          <a:stretch>
            <a:fillRect/>
          </a:stretch>
        </p:blipFill>
        <p:spPr>
          <a:xfrm>
            <a:off x="6626806" y="1020267"/>
            <a:ext cx="4817466" cy="4817466"/>
          </a:xfrm>
          <a:prstGeom prst="rect">
            <a:avLst/>
          </a:prstGeom>
        </p:spPr>
      </p:pic>
      <p:grpSp>
        <p:nvGrpSpPr>
          <p:cNvPr id="139"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5" name="Freeform: Shape 34">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6"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0" name="Freeform: Shape 37">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1" name="Freeform: Shape 38">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2" name="Freeform: Shape 39">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3" name="Freeform: Shape 40">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4" name="Freeform: Shape 41">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5" name="Freeform: Shape 42">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46" name="Freeform: Shape 36">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8840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60" name="Freeform: Shape 5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oup 60">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62" name="Freeform: Shape 6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87"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8" name="Freeform: Shape 87">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1" name="Freeform: Shape 90">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0" name="Freeform: Shape 89">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9"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00" name="Straight Connector 99">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10" name="Title 1">
            <a:extLst>
              <a:ext uri="{FF2B5EF4-FFF2-40B4-BE49-F238E27FC236}">
                <a16:creationId xmlns:a16="http://schemas.microsoft.com/office/drawing/2014/main" id="{A61CE034-9C61-4830-A941-F272E25EA092}"/>
              </a:ext>
            </a:extLst>
          </p:cNvPr>
          <p:cNvSpPr>
            <a:spLocks noGrp="1"/>
          </p:cNvSpPr>
          <p:nvPr>
            <p:ph type="ctrTitle"/>
          </p:nvPr>
        </p:nvSpPr>
        <p:spPr>
          <a:xfrm>
            <a:off x="2274165" y="726656"/>
            <a:ext cx="7636455" cy="617547"/>
          </a:xfrm>
        </p:spPr>
        <p:txBody>
          <a:bodyPr>
            <a:noAutofit/>
          </a:bodyPr>
          <a:lstStyle/>
          <a:p>
            <a:r>
              <a:rPr lang="en-GB" sz="3500" err="1">
                <a:cs typeface="Posterama"/>
              </a:rPr>
              <a:t>Preprocessing</a:t>
            </a:r>
            <a:r>
              <a:rPr lang="en-GB" sz="3500">
                <a:cs typeface="Posterama"/>
              </a:rPr>
              <a:t>: Normalization and Compression in Time</a:t>
            </a:r>
            <a:endParaRPr lang="en-US">
              <a:cs typeface="Posterama"/>
            </a:endParaRPr>
          </a:p>
        </p:txBody>
      </p:sp>
      <p:sp>
        <p:nvSpPr>
          <p:cNvPr id="2" name="TextBox 1">
            <a:extLst>
              <a:ext uri="{FF2B5EF4-FFF2-40B4-BE49-F238E27FC236}">
                <a16:creationId xmlns:a16="http://schemas.microsoft.com/office/drawing/2014/main" id="{2D4EF9F7-6A99-42A2-BFE8-7824DCF692D9}"/>
              </a:ext>
            </a:extLst>
          </p:cNvPr>
          <p:cNvSpPr txBox="1"/>
          <p:nvPr/>
        </p:nvSpPr>
        <p:spPr>
          <a:xfrm>
            <a:off x="8361872" y="2817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Chart&#10;&#10;Description automatically generated">
            <a:extLst>
              <a:ext uri="{FF2B5EF4-FFF2-40B4-BE49-F238E27FC236}">
                <a16:creationId xmlns:a16="http://schemas.microsoft.com/office/drawing/2014/main" id="{2ED1127E-F4A5-4ABE-ACC0-82914557FAA2}"/>
              </a:ext>
            </a:extLst>
          </p:cNvPr>
          <p:cNvPicPr>
            <a:picLocks noChangeAspect="1"/>
          </p:cNvPicPr>
          <p:nvPr/>
        </p:nvPicPr>
        <p:blipFill>
          <a:blip r:embed="rId2"/>
          <a:stretch>
            <a:fillRect/>
          </a:stretch>
        </p:blipFill>
        <p:spPr>
          <a:xfrm>
            <a:off x="324927" y="1453142"/>
            <a:ext cx="11556520" cy="2255188"/>
          </a:xfrm>
          <a:prstGeom prst="rect">
            <a:avLst/>
          </a:prstGeom>
        </p:spPr>
      </p:pic>
      <p:pic>
        <p:nvPicPr>
          <p:cNvPr id="3" name="Picture 3" descr="Chart&#10;&#10;Description automatically generated">
            <a:extLst>
              <a:ext uri="{FF2B5EF4-FFF2-40B4-BE49-F238E27FC236}">
                <a16:creationId xmlns:a16="http://schemas.microsoft.com/office/drawing/2014/main" id="{AAB52002-C945-4D42-8B27-EB7C68554E56}"/>
              </a:ext>
            </a:extLst>
          </p:cNvPr>
          <p:cNvPicPr>
            <a:picLocks noChangeAspect="1"/>
          </p:cNvPicPr>
          <p:nvPr/>
        </p:nvPicPr>
        <p:blipFill>
          <a:blip r:embed="rId3"/>
          <a:stretch>
            <a:fillRect/>
          </a:stretch>
        </p:blipFill>
        <p:spPr>
          <a:xfrm>
            <a:off x="324928" y="4247360"/>
            <a:ext cx="11556520" cy="2345808"/>
          </a:xfrm>
          <a:prstGeom prst="rect">
            <a:avLst/>
          </a:prstGeom>
        </p:spPr>
      </p:pic>
    </p:spTree>
    <p:extLst>
      <p:ext uri="{BB962C8B-B14F-4D97-AF65-F5344CB8AC3E}">
        <p14:creationId xmlns:p14="http://schemas.microsoft.com/office/powerpoint/2010/main" val="113644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9"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61"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53" name="Freeform: Shape 61">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3" name="Freeform: Shape 62">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7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81"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2" name="Freeform: Shape 81">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83"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5" name="Freeform: Shape 84">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83">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3"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94" name="Straight Connector 93">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9" name="Title 1">
            <a:extLst>
              <a:ext uri="{FF2B5EF4-FFF2-40B4-BE49-F238E27FC236}">
                <a16:creationId xmlns:a16="http://schemas.microsoft.com/office/drawing/2014/main" id="{FA7A1A0D-9CC2-48F7-BB44-A08E12AFC7B2}"/>
              </a:ext>
            </a:extLst>
          </p:cNvPr>
          <p:cNvSpPr>
            <a:spLocks noGrp="1"/>
          </p:cNvSpPr>
          <p:nvPr>
            <p:ph type="ctrTitle"/>
          </p:nvPr>
        </p:nvSpPr>
        <p:spPr>
          <a:xfrm>
            <a:off x="93014" y="24796"/>
            <a:ext cx="9987503" cy="617547"/>
          </a:xfrm>
        </p:spPr>
        <p:txBody>
          <a:bodyPr>
            <a:noAutofit/>
          </a:bodyPr>
          <a:lstStyle/>
          <a:p>
            <a:pPr algn="l"/>
            <a:r>
              <a:rPr lang="en-GB" sz="3500" dirty="0"/>
              <a:t>Baseline (PCA) &amp; RNNs (VANILLA, LSTM, GRU)</a:t>
            </a:r>
            <a:endParaRPr lang="en-US" sz="3500" dirty="0"/>
          </a:p>
        </p:txBody>
      </p:sp>
      <p:grpSp>
        <p:nvGrpSpPr>
          <p:cNvPr id="5" name="Group 4">
            <a:extLst>
              <a:ext uri="{FF2B5EF4-FFF2-40B4-BE49-F238E27FC236}">
                <a16:creationId xmlns:a16="http://schemas.microsoft.com/office/drawing/2014/main" id="{66151910-FEE8-234F-87DF-99757BCFC99F}"/>
              </a:ext>
            </a:extLst>
          </p:cNvPr>
          <p:cNvGrpSpPr/>
          <p:nvPr/>
        </p:nvGrpSpPr>
        <p:grpSpPr>
          <a:xfrm>
            <a:off x="274717" y="743994"/>
            <a:ext cx="10298435" cy="745994"/>
            <a:chOff x="274717" y="743994"/>
            <a:chExt cx="10298435" cy="745994"/>
          </a:xfrm>
        </p:grpSpPr>
        <p:sp>
          <p:nvSpPr>
            <p:cNvPr id="39" name="TextBox 38">
              <a:extLst>
                <a:ext uri="{FF2B5EF4-FFF2-40B4-BE49-F238E27FC236}">
                  <a16:creationId xmlns:a16="http://schemas.microsoft.com/office/drawing/2014/main" id="{D32F03EF-DFFD-644E-A384-D753288E34A2}"/>
                </a:ext>
              </a:extLst>
            </p:cNvPr>
            <p:cNvSpPr txBox="1"/>
            <p:nvPr/>
          </p:nvSpPr>
          <p:spPr>
            <a:xfrm>
              <a:off x="274717" y="743994"/>
              <a:ext cx="10298435" cy="74599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We performed </a:t>
              </a:r>
              <a:r>
                <a:rPr lang="en-US" b="1" dirty="0">
                  <a:solidFill>
                    <a:schemeClr val="tx2"/>
                  </a:solidFill>
                </a:rPr>
                <a:t>PCA</a:t>
              </a:r>
              <a:r>
                <a:rPr lang="en-US" dirty="0">
                  <a:solidFill>
                    <a:schemeClr val="tx2"/>
                  </a:solidFill>
                </a:rPr>
                <a:t> as a baseline method for understanding the </a:t>
              </a:r>
              <a:r>
                <a:rPr lang="en-US" b="1" i="1" dirty="0">
                  <a:solidFill>
                    <a:schemeClr val="tx2"/>
                  </a:solidFill>
                </a:rPr>
                <a:t>average</a:t>
              </a:r>
              <a:r>
                <a:rPr lang="en-US" dirty="0">
                  <a:solidFill>
                    <a:schemeClr val="tx2"/>
                  </a:solidFill>
                </a:rPr>
                <a:t> </a:t>
              </a:r>
              <a:r>
                <a:rPr lang="en-US" i="1" dirty="0">
                  <a:solidFill>
                    <a:schemeClr val="tx2"/>
                  </a:solidFill>
                </a:rPr>
                <a:t>cumulative explained variance</a:t>
              </a:r>
              <a:r>
                <a:rPr lang="en-US" dirty="0">
                  <a:solidFill>
                    <a:schemeClr val="tx2"/>
                  </a:solidFill>
                </a:rPr>
                <a:t> with a fixed number of components , i.e.  </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pic>
          <p:nvPicPr>
            <p:cNvPr id="3" name="Picture 2">
              <a:extLst>
                <a:ext uri="{FF2B5EF4-FFF2-40B4-BE49-F238E27FC236}">
                  <a16:creationId xmlns:a16="http://schemas.microsoft.com/office/drawing/2014/main" id="{B4A744AB-EEEF-9F44-B2E4-662C8641C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174" y="1096986"/>
              <a:ext cx="2321684" cy="257276"/>
            </a:xfrm>
            <a:prstGeom prst="rect">
              <a:avLst/>
            </a:prstGeom>
          </p:spPr>
        </p:pic>
      </p:grpSp>
      <p:sp>
        <p:nvSpPr>
          <p:cNvPr id="45" name="TextBox 44">
            <a:extLst>
              <a:ext uri="{FF2B5EF4-FFF2-40B4-BE49-F238E27FC236}">
                <a16:creationId xmlns:a16="http://schemas.microsoft.com/office/drawing/2014/main" id="{03292FD9-F7F3-1347-9524-3FE56D104C84}"/>
              </a:ext>
            </a:extLst>
          </p:cNvPr>
          <p:cNvSpPr txBox="1"/>
          <p:nvPr/>
        </p:nvSpPr>
        <p:spPr>
          <a:xfrm>
            <a:off x="377678" y="3653405"/>
            <a:ext cx="10298435" cy="83005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chemeClr val="tx2"/>
                </a:solidFill>
              </a:rPr>
              <a:t>As our method of choice, we decided to employ LSTMs in order to extract latent low dimensional (</a:t>
            </a:r>
            <a:r>
              <a:rPr lang="en-US" b="1" dirty="0">
                <a:solidFill>
                  <a:schemeClr val="tx2"/>
                </a:solidFill>
              </a:rPr>
              <a:t>75 dims</a:t>
            </a:r>
            <a:r>
              <a:rPr lang="en-US" dirty="0">
                <a:solidFill>
                  <a:schemeClr val="tx2"/>
                </a:solidFill>
              </a:rPr>
              <a:t>) representations </a:t>
            </a:r>
          </a:p>
          <a:p>
            <a:pPr indent="-2286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grpSp>
        <p:nvGrpSpPr>
          <p:cNvPr id="11" name="Group 10">
            <a:extLst>
              <a:ext uri="{FF2B5EF4-FFF2-40B4-BE49-F238E27FC236}">
                <a16:creationId xmlns:a16="http://schemas.microsoft.com/office/drawing/2014/main" id="{3E7E53E8-5FA3-8349-A80E-BB9F1BB6E838}"/>
              </a:ext>
            </a:extLst>
          </p:cNvPr>
          <p:cNvGrpSpPr/>
          <p:nvPr/>
        </p:nvGrpSpPr>
        <p:grpSpPr>
          <a:xfrm>
            <a:off x="8037184" y="1036628"/>
            <a:ext cx="1436807" cy="377989"/>
            <a:chOff x="8037184" y="1036628"/>
            <a:chExt cx="1436807" cy="377989"/>
          </a:xfrm>
        </p:grpSpPr>
        <p:sp>
          <p:nvSpPr>
            <p:cNvPr id="8" name="Right Arrow 7">
              <a:extLst>
                <a:ext uri="{FF2B5EF4-FFF2-40B4-BE49-F238E27FC236}">
                  <a16:creationId xmlns:a16="http://schemas.microsoft.com/office/drawing/2014/main" id="{3C6FF5FE-3150-E54E-9C90-72B256808E7C}"/>
                </a:ext>
              </a:extLst>
            </p:cNvPr>
            <p:cNvSpPr/>
            <p:nvPr/>
          </p:nvSpPr>
          <p:spPr>
            <a:xfrm>
              <a:off x="8037184" y="1155285"/>
              <a:ext cx="729762"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F37FC68-0292-FA42-83B2-D06A8430BE70}"/>
                </a:ext>
              </a:extLst>
            </p:cNvPr>
            <p:cNvSpPr/>
            <p:nvPr/>
          </p:nvSpPr>
          <p:spPr>
            <a:xfrm>
              <a:off x="8826057" y="1036628"/>
              <a:ext cx="647934" cy="377989"/>
            </a:xfrm>
            <a:prstGeom prst="rect">
              <a:avLst/>
            </a:prstGeom>
          </p:spPr>
          <p:txBody>
            <a:bodyPr wrap="none">
              <a:spAutoFit/>
            </a:bodyPr>
            <a:lstStyle/>
            <a:p>
              <a:pPr>
                <a:lnSpc>
                  <a:spcPct val="110000"/>
                </a:lnSpc>
                <a:spcAft>
                  <a:spcPts val="600"/>
                </a:spcAft>
                <a:buClr>
                  <a:schemeClr val="accent5"/>
                </a:buClr>
              </a:pPr>
              <a:r>
                <a:rPr lang="en-US" dirty="0">
                  <a:solidFill>
                    <a:schemeClr val="tx2"/>
                  </a:solidFill>
                </a:rPr>
                <a:t>0.67</a:t>
              </a:r>
            </a:p>
          </p:txBody>
        </p:sp>
      </p:grpSp>
      <p:pic>
        <p:nvPicPr>
          <p:cNvPr id="19" name="Picture 18">
            <a:extLst>
              <a:ext uri="{FF2B5EF4-FFF2-40B4-BE49-F238E27FC236}">
                <a16:creationId xmlns:a16="http://schemas.microsoft.com/office/drawing/2014/main" id="{1ECDD567-14F0-9F4A-B5FD-9B33BCFC7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5" y="1492958"/>
            <a:ext cx="11138822" cy="2114966"/>
          </a:xfrm>
          <a:prstGeom prst="rect">
            <a:avLst/>
          </a:prstGeom>
        </p:spPr>
      </p:pic>
      <p:sp>
        <p:nvSpPr>
          <p:cNvPr id="20" name="Rectangle 19">
            <a:extLst>
              <a:ext uri="{FF2B5EF4-FFF2-40B4-BE49-F238E27FC236}">
                <a16:creationId xmlns:a16="http://schemas.microsoft.com/office/drawing/2014/main" id="{E5DA80B0-C865-6D47-880A-1BA96449D3D5}"/>
              </a:ext>
            </a:extLst>
          </p:cNvPr>
          <p:cNvSpPr/>
          <p:nvPr/>
        </p:nvSpPr>
        <p:spPr>
          <a:xfrm>
            <a:off x="189053" y="4445926"/>
            <a:ext cx="10543195" cy="682687"/>
          </a:xfrm>
          <a:prstGeom prst="rect">
            <a:avLst/>
          </a:prstGeom>
        </p:spPr>
        <p:txBody>
          <a:bodyPr wrap="square">
            <a:spAutoFit/>
          </a:bodyPr>
          <a:lstStyle/>
          <a:p>
            <a:pPr marL="742950" lvl="1" indent="-285750">
              <a:lnSpc>
                <a:spcPct val="110000"/>
              </a:lnSpc>
              <a:spcAft>
                <a:spcPts val="600"/>
              </a:spcAft>
              <a:buClr>
                <a:schemeClr val="accent5"/>
              </a:buClr>
              <a:buFont typeface="Wingdings" pitchFamily="2" charset="2"/>
              <a:buChar char="q"/>
            </a:pPr>
            <a:r>
              <a:rPr lang="en-US" dirty="0">
                <a:solidFill>
                  <a:schemeClr val="tx2"/>
                </a:solidFill>
              </a:rPr>
              <a:t>We first trained our architecture to reconstruct signals coming from each layer as a single sample (a batch would consist of </a:t>
            </a:r>
            <a:r>
              <a:rPr lang="en-US" i="1" dirty="0">
                <a:solidFill>
                  <a:schemeClr val="tx2"/>
                </a:solidFill>
              </a:rPr>
              <a:t>9 multivariate time series samples</a:t>
            </a:r>
            <a:r>
              <a:rPr lang="en-US" dirty="0">
                <a:solidFill>
                  <a:schemeClr val="tx2"/>
                </a:solidFill>
              </a:rPr>
              <a:t>)</a:t>
            </a:r>
          </a:p>
        </p:txBody>
      </p:sp>
      <p:sp>
        <p:nvSpPr>
          <p:cNvPr id="21" name="Rectangle 20">
            <a:extLst>
              <a:ext uri="{FF2B5EF4-FFF2-40B4-BE49-F238E27FC236}">
                <a16:creationId xmlns:a16="http://schemas.microsoft.com/office/drawing/2014/main" id="{E0912CB0-0172-644D-80DC-40BC9C3CAC44}"/>
              </a:ext>
            </a:extLst>
          </p:cNvPr>
          <p:cNvSpPr/>
          <p:nvPr/>
        </p:nvSpPr>
        <p:spPr>
          <a:xfrm>
            <a:off x="189053" y="5295024"/>
            <a:ext cx="10092255" cy="377989"/>
          </a:xfrm>
          <a:prstGeom prst="rect">
            <a:avLst/>
          </a:prstGeom>
        </p:spPr>
        <p:txBody>
          <a:bodyPr wrap="square">
            <a:spAutoFit/>
          </a:bodyPr>
          <a:lstStyle/>
          <a:p>
            <a:pPr marL="742950" lvl="1" indent="-285750">
              <a:lnSpc>
                <a:spcPct val="110000"/>
              </a:lnSpc>
              <a:spcAft>
                <a:spcPts val="600"/>
              </a:spcAft>
              <a:buClr>
                <a:schemeClr val="accent5"/>
              </a:buClr>
              <a:buFont typeface="Wingdings" pitchFamily="2" charset="2"/>
              <a:buChar char="q"/>
            </a:pPr>
            <a:r>
              <a:rPr lang="en-US" dirty="0">
                <a:solidFill>
                  <a:schemeClr val="tx2"/>
                </a:solidFill>
              </a:rPr>
              <a:t>We performed a</a:t>
            </a:r>
            <a:r>
              <a:rPr lang="en-US" i="1" dirty="0">
                <a:solidFill>
                  <a:schemeClr val="tx2"/>
                </a:solidFill>
              </a:rPr>
              <a:t> train / validation split </a:t>
            </a:r>
            <a:r>
              <a:rPr lang="en-US" dirty="0">
                <a:solidFill>
                  <a:schemeClr val="tx2"/>
                </a:solidFill>
              </a:rPr>
              <a:t>by holding out the last </a:t>
            </a:r>
            <a:r>
              <a:rPr lang="en-US" b="1" dirty="0">
                <a:solidFill>
                  <a:schemeClr val="tx2"/>
                </a:solidFill>
              </a:rPr>
              <a:t>20%</a:t>
            </a:r>
            <a:r>
              <a:rPr lang="en-US" dirty="0">
                <a:solidFill>
                  <a:schemeClr val="tx2"/>
                </a:solidFill>
              </a:rPr>
              <a:t> of each signal</a:t>
            </a:r>
          </a:p>
        </p:txBody>
      </p:sp>
      <p:pic>
        <p:nvPicPr>
          <p:cNvPr id="24" name="Picture 23">
            <a:extLst>
              <a:ext uri="{FF2B5EF4-FFF2-40B4-BE49-F238E27FC236}">
                <a16:creationId xmlns:a16="http://schemas.microsoft.com/office/drawing/2014/main" id="{E4499E15-7AED-2D41-8D15-8252C5892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91" y="4259119"/>
            <a:ext cx="11309906" cy="2147451"/>
          </a:xfrm>
          <a:prstGeom prst="rect">
            <a:avLst/>
          </a:prstGeom>
        </p:spPr>
      </p:pic>
    </p:spTree>
    <p:extLst>
      <p:ext uri="{BB962C8B-B14F-4D97-AF65-F5344CB8AC3E}">
        <p14:creationId xmlns:p14="http://schemas.microsoft.com/office/powerpoint/2010/main" val="334656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5"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 name="Picture 5">
            <a:extLst>
              <a:ext uri="{FF2B5EF4-FFF2-40B4-BE49-F238E27FC236}">
                <a16:creationId xmlns:a16="http://schemas.microsoft.com/office/drawing/2014/main" id="{15E05A89-A661-429F-B700-DCC28DF78723}"/>
              </a:ext>
            </a:extLst>
          </p:cNvPr>
          <p:cNvPicPr>
            <a:picLocks noChangeAspect="1"/>
          </p:cNvPicPr>
          <p:nvPr/>
        </p:nvPicPr>
        <p:blipFill>
          <a:blip r:embed="rId2"/>
          <a:stretch>
            <a:fillRect/>
          </a:stretch>
        </p:blipFill>
        <p:spPr>
          <a:xfrm>
            <a:off x="603229" y="723034"/>
            <a:ext cx="8302390" cy="6062576"/>
          </a:xfrm>
          <a:prstGeom prst="rect">
            <a:avLst/>
          </a:prstGeom>
        </p:spPr>
      </p:pic>
      <p:sp>
        <p:nvSpPr>
          <p:cNvPr id="75" name="Title 1">
            <a:extLst>
              <a:ext uri="{FF2B5EF4-FFF2-40B4-BE49-F238E27FC236}">
                <a16:creationId xmlns:a16="http://schemas.microsoft.com/office/drawing/2014/main" id="{3E99167E-C313-4A45-8813-AF5DD5B6BC1D}"/>
              </a:ext>
            </a:extLst>
          </p:cNvPr>
          <p:cNvSpPr txBox="1">
            <a:spLocks/>
          </p:cNvSpPr>
          <p:nvPr/>
        </p:nvSpPr>
        <p:spPr>
          <a:xfrm>
            <a:off x="11778" y="146883"/>
            <a:ext cx="3863226" cy="502888"/>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sz="3500"/>
              <a:t>Training Pipeline</a:t>
            </a:r>
            <a:endParaRPr lang="en-US"/>
          </a:p>
        </p:txBody>
      </p:sp>
    </p:spTree>
    <p:extLst>
      <p:ext uri="{BB962C8B-B14F-4D97-AF65-F5344CB8AC3E}">
        <p14:creationId xmlns:p14="http://schemas.microsoft.com/office/powerpoint/2010/main" val="37765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 name="Rectangle 15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8" name="Freeform: Shape 16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10" name="Freeform: Shape 16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11" name="Freeform: Shape 16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8" name="Freeform: Shape 16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1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77" name="Freeform: Shape 17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14" name="Rectangle 18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5" name="Rectangle 18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16"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90" name="Freeform: Shape 189">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91" name="Freeform: Shape 190">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2" name="Freeform: Shape 191">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3" name="Freeform: Shape 192">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4" name="Freeform: Shape 193">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5" name="Freeform: Shape 194">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96" name="Freeform: Shape 195">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9" name="Title 1">
            <a:extLst>
              <a:ext uri="{FF2B5EF4-FFF2-40B4-BE49-F238E27FC236}">
                <a16:creationId xmlns:a16="http://schemas.microsoft.com/office/drawing/2014/main" id="{CE052C5A-8226-4A80-BECE-7246F20AAC0D}"/>
              </a:ext>
            </a:extLst>
          </p:cNvPr>
          <p:cNvSpPr>
            <a:spLocks noGrp="1"/>
          </p:cNvSpPr>
          <p:nvPr>
            <p:ph type="ctrTitle"/>
          </p:nvPr>
        </p:nvSpPr>
        <p:spPr>
          <a:xfrm>
            <a:off x="2132" y="19661"/>
            <a:ext cx="6598841" cy="671080"/>
          </a:xfrm>
        </p:spPr>
        <p:txBody>
          <a:bodyPr vert="horz" lIns="91440" tIns="45720" rIns="91440" bIns="45720" rtlCol="0" anchor="ctr">
            <a:normAutofit/>
          </a:bodyPr>
          <a:lstStyle/>
          <a:p>
            <a:pPr algn="l"/>
            <a:r>
              <a:rPr lang="en-US" sz="3500" kern="1200">
                <a:latin typeface="+mj-lt"/>
                <a:ea typeface="+mj-ea"/>
                <a:cs typeface="+mj-cs"/>
              </a:rPr>
              <a:t>Hyperparameter Optimization </a:t>
            </a:r>
            <a:endParaRPr lang="en-US" sz="3500" kern="1200">
              <a:latin typeface="+mj-lt"/>
              <a:cs typeface="Posterama"/>
            </a:endParaRPr>
          </a:p>
        </p:txBody>
      </p:sp>
      <p:sp>
        <p:nvSpPr>
          <p:cNvPr id="2" name="TextBox 1">
            <a:extLst>
              <a:ext uri="{FF2B5EF4-FFF2-40B4-BE49-F238E27FC236}">
                <a16:creationId xmlns:a16="http://schemas.microsoft.com/office/drawing/2014/main" id="{7B2AF354-A7C5-4C77-A25B-B85CA49C9A49}"/>
              </a:ext>
            </a:extLst>
          </p:cNvPr>
          <p:cNvSpPr txBox="1"/>
          <p:nvPr/>
        </p:nvSpPr>
        <p:spPr>
          <a:xfrm>
            <a:off x="1185756" y="2384474"/>
            <a:ext cx="4814102" cy="37286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r>
              <a:rPr lang="en-US" i="1">
                <a:solidFill>
                  <a:schemeClr val="tx2"/>
                </a:solidFill>
              </a:rPr>
              <a:t>A “fast and furious” approach to training neural networks does not work and only leads to suffering</a:t>
            </a:r>
            <a:endParaRPr lang="en-US"/>
          </a:p>
          <a:p>
            <a:pPr>
              <a:lnSpc>
                <a:spcPct val="110000"/>
              </a:lnSpc>
              <a:spcAft>
                <a:spcPts val="600"/>
              </a:spcAft>
            </a:pPr>
            <a:endParaRPr lang="en-US" i="1">
              <a:solidFill>
                <a:schemeClr val="tx2"/>
              </a:solidFill>
            </a:endParaRPr>
          </a:p>
          <a:p>
            <a:pPr>
              <a:lnSpc>
                <a:spcPct val="110000"/>
              </a:lnSpc>
              <a:spcAft>
                <a:spcPts val="600"/>
              </a:spcAft>
              <a:buClr>
                <a:schemeClr val="accent5"/>
              </a:buClr>
            </a:pPr>
            <a:r>
              <a:rPr lang="en-US" i="1">
                <a:solidFill>
                  <a:schemeClr val="tx2"/>
                </a:solidFill>
              </a:rPr>
              <a:t>- </a:t>
            </a:r>
            <a:r>
              <a:rPr lang="en-US" i="1">
                <a:ea typeface="+mn-lt"/>
                <a:cs typeface="+mn-lt"/>
              </a:rPr>
              <a:t>Andrej Karpathy</a:t>
            </a:r>
            <a:endParaRPr lang="en-US" i="1">
              <a:solidFill>
                <a:schemeClr val="tx2"/>
              </a:solidFill>
            </a:endParaRPr>
          </a:p>
        </p:txBody>
      </p:sp>
      <p:pic>
        <p:nvPicPr>
          <p:cNvPr id="5" name="Picture 5">
            <a:extLst>
              <a:ext uri="{FF2B5EF4-FFF2-40B4-BE49-F238E27FC236}">
                <a16:creationId xmlns:a16="http://schemas.microsoft.com/office/drawing/2014/main" id="{5630D37D-A686-4EDD-9A57-C528A9B9C473}"/>
              </a:ext>
            </a:extLst>
          </p:cNvPr>
          <p:cNvPicPr>
            <a:picLocks noChangeAspect="1"/>
          </p:cNvPicPr>
          <p:nvPr/>
        </p:nvPicPr>
        <p:blipFill>
          <a:blip r:embed="rId2"/>
          <a:stretch>
            <a:fillRect/>
          </a:stretch>
        </p:blipFill>
        <p:spPr>
          <a:xfrm>
            <a:off x="6626806" y="2081615"/>
            <a:ext cx="4817466" cy="2694770"/>
          </a:xfrm>
          <a:prstGeom prst="rect">
            <a:avLst/>
          </a:prstGeom>
        </p:spPr>
      </p:pic>
      <p:grpSp>
        <p:nvGrpSpPr>
          <p:cNvPr id="217"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00" name="Freeform: Shape 199">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1"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3" name="Freeform: Shape 202">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7" name="Freeform: Shape 206">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8" name="Freeform: Shape 207">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9" name="Freeform: Shape 208">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2" name="Freeform: Shape 201">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0014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4" name="Freeform: Shape 2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26" name="Freeform: Shape 2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28" name="Freeform: Shape 2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31" name="Freeform: Shape 2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2" name="Freeform: Shape 2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3" name="Freeform: Shape 2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4" name="Freeform: Shape 2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5" name="Freeform: Shape 2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6" name="Freeform: Shape 2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7" name="Freeform: Shape 2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40" name="Freeform: Shape 2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1" name="Freeform: Shape 2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2" name="Freeform: Shape 2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3" name="Freeform: Shape 2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4" name="Freeform: Shape 2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5" name="Freeform: Shape 2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6" name="Freeform: Shape 2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48" name="Rectangle 24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0" name="Rectangle 24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2"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3" name="Freeform: Shape 252">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254" name="Freeform: Shape 253">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9" name="Freeform: Shape 258">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60" name="Freeform: Shape 259">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pic>
        <p:nvPicPr>
          <p:cNvPr id="3" name="Picture 3" descr="Diagram&#10;&#10;Description automatically generated">
            <a:extLst>
              <a:ext uri="{FF2B5EF4-FFF2-40B4-BE49-F238E27FC236}">
                <a16:creationId xmlns:a16="http://schemas.microsoft.com/office/drawing/2014/main" id="{90CB4C9E-E8A7-4464-9593-A4DCCBA4C520}"/>
              </a:ext>
            </a:extLst>
          </p:cNvPr>
          <p:cNvPicPr>
            <a:picLocks noChangeAspect="1"/>
          </p:cNvPicPr>
          <p:nvPr/>
        </p:nvPicPr>
        <p:blipFill>
          <a:blip r:embed="rId2"/>
          <a:stretch>
            <a:fillRect/>
          </a:stretch>
        </p:blipFill>
        <p:spPr>
          <a:xfrm>
            <a:off x="833966" y="1795196"/>
            <a:ext cx="10515600" cy="3259836"/>
          </a:xfrm>
          <a:prstGeom prst="rect">
            <a:avLst/>
          </a:prstGeom>
          <a:ln>
            <a:noFill/>
          </a:ln>
          <a:effectLst>
            <a:outerShdw blurRad="292100" dist="139700" dir="2700000" algn="tl" rotWithShape="0">
              <a:srgbClr val="333333">
                <a:alpha val="65000"/>
              </a:srgbClr>
            </a:outerShdw>
          </a:effectLst>
        </p:spPr>
      </p:pic>
      <p:grpSp>
        <p:nvGrpSpPr>
          <p:cNvPr id="262"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3" name="Freeform: Shape 262">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4"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6" name="Freeform: Shape 265">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1" name="Freeform: Shape 270">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2" name="Freeform: Shape 271">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5" name="Freeform: Shape 264">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itle 1">
            <a:extLst>
              <a:ext uri="{FF2B5EF4-FFF2-40B4-BE49-F238E27FC236}">
                <a16:creationId xmlns:a16="http://schemas.microsoft.com/office/drawing/2014/main" id="{D7B222F0-ECD1-43F7-8454-6788157401F9}"/>
              </a:ext>
            </a:extLst>
          </p:cNvPr>
          <p:cNvSpPr txBox="1">
            <a:spLocks/>
          </p:cNvSpPr>
          <p:nvPr/>
        </p:nvSpPr>
        <p:spPr>
          <a:xfrm>
            <a:off x="2132" y="19661"/>
            <a:ext cx="6598841" cy="671080"/>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algn="l"/>
            <a:r>
              <a:rPr lang="en-US" sz="3500"/>
              <a:t>Hyperparameter Optimization </a:t>
            </a:r>
            <a:endParaRPr lang="en-US" sz="3500">
              <a:cs typeface="Posterama"/>
            </a:endParaRPr>
          </a:p>
        </p:txBody>
      </p:sp>
      <p:sp>
        <p:nvSpPr>
          <p:cNvPr id="8" name="TextBox 7">
            <a:extLst>
              <a:ext uri="{FF2B5EF4-FFF2-40B4-BE49-F238E27FC236}">
                <a16:creationId xmlns:a16="http://schemas.microsoft.com/office/drawing/2014/main" id="{189D52A5-3DA1-4733-A10B-F8928118E043}"/>
              </a:ext>
            </a:extLst>
          </p:cNvPr>
          <p:cNvSpPr txBox="1"/>
          <p:nvPr/>
        </p:nvSpPr>
        <p:spPr>
          <a:xfrm>
            <a:off x="837235" y="5245261"/>
            <a:ext cx="39392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Training Neural Nets is an art... </a:t>
            </a:r>
            <a:endParaRPr lang="en-US" i="1" dirty="0"/>
          </a:p>
          <a:p>
            <a:endParaRPr lang="en-US" i="1" dirty="0">
              <a:ea typeface="+mn-lt"/>
              <a:cs typeface="+mn-lt"/>
            </a:endParaRPr>
          </a:p>
          <a:p>
            <a:r>
              <a:rPr lang="en-US" i="1" dirty="0">
                <a:ea typeface="+mn-lt"/>
                <a:cs typeface="+mn-lt"/>
              </a:rPr>
              <a:t>- Unknown </a:t>
            </a:r>
            <a:endParaRPr lang="en-US" i="1" dirty="0"/>
          </a:p>
        </p:txBody>
      </p:sp>
      <p:pic>
        <p:nvPicPr>
          <p:cNvPr id="11" name="Picture 11" descr="Chart, scatter chart&#10;&#10;Description automatically generated">
            <a:extLst>
              <a:ext uri="{FF2B5EF4-FFF2-40B4-BE49-F238E27FC236}">
                <a16:creationId xmlns:a16="http://schemas.microsoft.com/office/drawing/2014/main" id="{3CBC0404-DDD8-4E02-870B-3AA9FEA4CF18}"/>
              </a:ext>
            </a:extLst>
          </p:cNvPr>
          <p:cNvPicPr>
            <a:picLocks noChangeAspect="1"/>
          </p:cNvPicPr>
          <p:nvPr/>
        </p:nvPicPr>
        <p:blipFill>
          <a:blip r:embed="rId3"/>
          <a:stretch>
            <a:fillRect/>
          </a:stretch>
        </p:blipFill>
        <p:spPr>
          <a:xfrm>
            <a:off x="837235" y="1793977"/>
            <a:ext cx="5202820" cy="3260400"/>
          </a:xfrm>
          <a:prstGeom prst="rect">
            <a:avLst/>
          </a:prstGeom>
          <a:ln>
            <a:noFill/>
          </a:ln>
          <a:effectLst>
            <a:outerShdw blurRad="292100" dist="139700" dir="2700000" algn="tl" rotWithShape="0">
              <a:srgbClr val="333333">
                <a:alpha val="65000"/>
              </a:srgbClr>
            </a:outerShdw>
          </a:effectLst>
        </p:spPr>
      </p:pic>
      <p:pic>
        <p:nvPicPr>
          <p:cNvPr id="12" name="Picture 12">
            <a:extLst>
              <a:ext uri="{FF2B5EF4-FFF2-40B4-BE49-F238E27FC236}">
                <a16:creationId xmlns:a16="http://schemas.microsoft.com/office/drawing/2014/main" id="{EA9FE072-1CD6-4552-906A-14CFE0FC88D4}"/>
              </a:ext>
            </a:extLst>
          </p:cNvPr>
          <p:cNvPicPr>
            <a:picLocks noChangeAspect="1"/>
          </p:cNvPicPr>
          <p:nvPr/>
        </p:nvPicPr>
        <p:blipFill>
          <a:blip r:embed="rId4"/>
          <a:stretch>
            <a:fillRect/>
          </a:stretch>
        </p:blipFill>
        <p:spPr>
          <a:xfrm>
            <a:off x="6132654" y="1795143"/>
            <a:ext cx="5231756" cy="326771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A67C217B-6A88-4676-A0C6-A46A11BD8CB6}"/>
              </a:ext>
            </a:extLst>
          </p:cNvPr>
          <p:cNvSpPr txBox="1"/>
          <p:nvPr/>
        </p:nvSpPr>
        <p:spPr>
          <a:xfrm>
            <a:off x="837236" y="5457463"/>
            <a:ext cx="103439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Segoe UI"/>
              </a:rPr>
              <a:t>Dashboard Link: </a:t>
            </a:r>
            <a:r>
              <a:rPr lang="en-US" sz="1200" dirty="0">
                <a:ea typeface="+mn-lt"/>
                <a:cs typeface="+mn-lt"/>
                <a:hlinkClick r:id="rId5"/>
              </a:rPr>
              <a:t>https://</a:t>
            </a:r>
            <a:r>
              <a:rPr lang="en-US" sz="1200" dirty="0" err="1">
                <a:ea typeface="+mn-lt"/>
                <a:cs typeface="+mn-lt"/>
                <a:hlinkClick r:id="rId5"/>
              </a:rPr>
              <a:t>wandb.ai</a:t>
            </a:r>
            <a:r>
              <a:rPr lang="en-US" sz="1200" dirty="0">
                <a:ea typeface="+mn-lt"/>
                <a:cs typeface="+mn-lt"/>
                <a:hlinkClick r:id="rId5"/>
              </a:rPr>
              <a:t>/</a:t>
            </a:r>
            <a:r>
              <a:rPr lang="en-US" sz="1200" dirty="0" err="1">
                <a:ea typeface="+mn-lt"/>
                <a:cs typeface="+mn-lt"/>
                <a:hlinkClick r:id="rId5"/>
              </a:rPr>
              <a:t>sazio</a:t>
            </a:r>
            <a:r>
              <a:rPr lang="en-US" sz="1200" dirty="0">
                <a:ea typeface="+mn-lt"/>
                <a:cs typeface="+mn-lt"/>
                <a:hlinkClick r:id="rId5"/>
              </a:rPr>
              <a:t>/NMAs-Unique-Net/sweeps/joaf16jm?workspace=user-</a:t>
            </a:r>
            <a:r>
              <a:rPr lang="en-US" sz="1200" dirty="0" err="1">
                <a:ea typeface="+mn-lt"/>
                <a:cs typeface="+mn-lt"/>
                <a:hlinkClick r:id="rId5"/>
              </a:rPr>
              <a:t>sazio</a:t>
            </a:r>
            <a:endParaRPr lang="en-US" sz="1200" dirty="0">
              <a:cs typeface="Segoe UI"/>
            </a:endParaRPr>
          </a:p>
        </p:txBody>
      </p:sp>
      <p:pic>
        <p:nvPicPr>
          <p:cNvPr id="13" name="Picture 13" descr="A picture containing table&#10;&#10;Description automatically generated">
            <a:extLst>
              <a:ext uri="{FF2B5EF4-FFF2-40B4-BE49-F238E27FC236}">
                <a16:creationId xmlns:a16="http://schemas.microsoft.com/office/drawing/2014/main" id="{38317C63-C939-48AA-8876-C615A15EAF92}"/>
              </a:ext>
            </a:extLst>
          </p:cNvPr>
          <p:cNvPicPr>
            <a:picLocks noChangeAspect="1"/>
          </p:cNvPicPr>
          <p:nvPr/>
        </p:nvPicPr>
        <p:blipFill>
          <a:blip r:embed="rId6"/>
          <a:stretch>
            <a:fillRect/>
          </a:stretch>
        </p:blipFill>
        <p:spPr>
          <a:xfrm>
            <a:off x="837237" y="1539626"/>
            <a:ext cx="10585046" cy="4203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196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558</Words>
  <Application>Microsoft Macintosh PowerPoint</Application>
  <PresentationFormat>Widescreen</PresentationFormat>
  <Paragraphs>72</Paragraphs>
  <Slides>11</Slides>
  <Notes>6</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 Next LT Pro</vt:lpstr>
      <vt:lpstr>AvenirNext LT Pro Medium</vt:lpstr>
      <vt:lpstr>Calibri</vt:lpstr>
      <vt:lpstr>Posterama</vt:lpstr>
      <vt:lpstr>Segoe UI Semilight</vt:lpstr>
      <vt:lpstr>Wingdings</vt:lpstr>
      <vt:lpstr>ExploreVTI</vt:lpstr>
      <vt:lpstr>Neural Manifold Animals (NMA) </vt:lpstr>
      <vt:lpstr>Introduction</vt:lpstr>
      <vt:lpstr>Data </vt:lpstr>
      <vt:lpstr>Neuronal Spatial Distribution</vt:lpstr>
      <vt:lpstr>Preprocessing: Normalization and Compression in Time</vt:lpstr>
      <vt:lpstr>Baseline (PCA) &amp; RNNs (VANILLA, LSTM, GRU)</vt:lpstr>
      <vt:lpstr>PowerPoint Presentation</vt:lpstr>
      <vt:lpstr>Hyperparameter Optimization </vt:lpstr>
      <vt:lpstr>PowerPoint Presentation</vt:lpstr>
      <vt:lpstr>UMAP – Raw Data vs Latents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Manifold Animals (NMA) </dc:title>
  <dc:creator>Simone Azeglio</dc:creator>
  <cp:lastModifiedBy>Simone Azeglio</cp:lastModifiedBy>
  <cp:revision>1</cp:revision>
  <dcterms:created xsi:type="dcterms:W3CDTF">2021-08-19T17:55:54Z</dcterms:created>
  <dcterms:modified xsi:type="dcterms:W3CDTF">2021-08-19T20:48:46Z</dcterms:modified>
</cp:coreProperties>
</file>